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00" r:id="rId6"/>
  </p:sldMasterIdLst>
  <p:notesMasterIdLst>
    <p:notesMasterId r:id="rId36"/>
  </p:notesMasterIdLst>
  <p:handoutMasterIdLst>
    <p:handoutMasterId r:id="rId37"/>
  </p:handoutMasterIdLst>
  <p:sldIdLst>
    <p:sldId id="956" r:id="rId7"/>
    <p:sldId id="1001" r:id="rId8"/>
    <p:sldId id="1008" r:id="rId9"/>
    <p:sldId id="1002" r:id="rId10"/>
    <p:sldId id="1003" r:id="rId11"/>
    <p:sldId id="1004" r:id="rId12"/>
    <p:sldId id="1005" r:id="rId13"/>
    <p:sldId id="1006" r:id="rId14"/>
    <p:sldId id="1007" r:id="rId15"/>
    <p:sldId id="1009" r:id="rId16"/>
    <p:sldId id="1010" r:id="rId17"/>
    <p:sldId id="1011" r:id="rId18"/>
    <p:sldId id="1017" r:id="rId19"/>
    <p:sldId id="1016" r:id="rId20"/>
    <p:sldId id="1019" r:id="rId21"/>
    <p:sldId id="1020" r:id="rId22"/>
    <p:sldId id="1022" r:id="rId23"/>
    <p:sldId id="1023" r:id="rId24"/>
    <p:sldId id="1024" r:id="rId25"/>
    <p:sldId id="1012" r:id="rId26"/>
    <p:sldId id="1025" r:id="rId27"/>
    <p:sldId id="1026" r:id="rId28"/>
    <p:sldId id="1027" r:id="rId29"/>
    <p:sldId id="1013" r:id="rId30"/>
    <p:sldId id="1029" r:id="rId31"/>
    <p:sldId id="1030" r:id="rId32"/>
    <p:sldId id="1028" r:id="rId33"/>
    <p:sldId id="1014" r:id="rId34"/>
    <p:sldId id="1015" r:id="rId35"/>
  </p:sldIdLst>
  <p:sldSz cx="9144000" cy="6858000" type="screen4x3"/>
  <p:notesSz cx="6881813" cy="9296400"/>
  <p:custDataLst>
    <p:tags r:id="rId38"/>
  </p:custDataLst>
  <p:defaultTextStyle>
    <a:defPPr>
      <a:defRPr lang="en-US"/>
    </a:defPPr>
    <a:lvl1pPr algn="l" rtl="0" fontAlgn="base">
      <a:spcBef>
        <a:spcPct val="0"/>
      </a:spcBef>
      <a:spcAft>
        <a:spcPct val="0"/>
      </a:spcAft>
      <a:defRPr sz="1200" kern="1200" baseline="-25000">
        <a:solidFill>
          <a:schemeClr val="tx1"/>
        </a:solidFill>
        <a:latin typeface="Arial" pitchFamily="-106" charset="0"/>
        <a:ea typeface="Arial" pitchFamily="-106" charset="0"/>
        <a:cs typeface="Arial" pitchFamily="-106" charset="0"/>
      </a:defRPr>
    </a:lvl1pPr>
    <a:lvl2pPr marL="457200" algn="l" rtl="0" fontAlgn="base">
      <a:spcBef>
        <a:spcPct val="0"/>
      </a:spcBef>
      <a:spcAft>
        <a:spcPct val="0"/>
      </a:spcAft>
      <a:defRPr sz="1200" kern="1200" baseline="-25000">
        <a:solidFill>
          <a:schemeClr val="tx1"/>
        </a:solidFill>
        <a:latin typeface="Arial" pitchFamily="-106" charset="0"/>
        <a:ea typeface="Arial" pitchFamily="-106" charset="0"/>
        <a:cs typeface="Arial" pitchFamily="-106" charset="0"/>
      </a:defRPr>
    </a:lvl2pPr>
    <a:lvl3pPr marL="914400" algn="l" rtl="0" fontAlgn="base">
      <a:spcBef>
        <a:spcPct val="0"/>
      </a:spcBef>
      <a:spcAft>
        <a:spcPct val="0"/>
      </a:spcAft>
      <a:defRPr sz="1200" kern="1200" baseline="-25000">
        <a:solidFill>
          <a:schemeClr val="tx1"/>
        </a:solidFill>
        <a:latin typeface="Arial" pitchFamily="-106" charset="0"/>
        <a:ea typeface="Arial" pitchFamily="-106" charset="0"/>
        <a:cs typeface="Arial" pitchFamily="-106" charset="0"/>
      </a:defRPr>
    </a:lvl3pPr>
    <a:lvl4pPr marL="1371600" algn="l" rtl="0" fontAlgn="base">
      <a:spcBef>
        <a:spcPct val="0"/>
      </a:spcBef>
      <a:spcAft>
        <a:spcPct val="0"/>
      </a:spcAft>
      <a:defRPr sz="1200" kern="1200" baseline="-25000">
        <a:solidFill>
          <a:schemeClr val="tx1"/>
        </a:solidFill>
        <a:latin typeface="Arial" pitchFamily="-106" charset="0"/>
        <a:ea typeface="Arial" pitchFamily="-106" charset="0"/>
        <a:cs typeface="Arial" pitchFamily="-106" charset="0"/>
      </a:defRPr>
    </a:lvl4pPr>
    <a:lvl5pPr marL="1828800" algn="l" rtl="0" fontAlgn="base">
      <a:spcBef>
        <a:spcPct val="0"/>
      </a:spcBef>
      <a:spcAft>
        <a:spcPct val="0"/>
      </a:spcAft>
      <a:defRPr sz="1200" kern="1200" baseline="-25000">
        <a:solidFill>
          <a:schemeClr val="tx1"/>
        </a:solidFill>
        <a:latin typeface="Arial" pitchFamily="-106" charset="0"/>
        <a:ea typeface="Arial" pitchFamily="-106" charset="0"/>
        <a:cs typeface="Arial" pitchFamily="-106" charset="0"/>
      </a:defRPr>
    </a:lvl5pPr>
    <a:lvl6pPr marL="2286000" algn="l" defTabSz="457200" rtl="0" eaLnBrk="1" latinLnBrk="0" hangingPunct="1">
      <a:defRPr sz="1200" kern="1200" baseline="-25000">
        <a:solidFill>
          <a:schemeClr val="tx1"/>
        </a:solidFill>
        <a:latin typeface="Arial" pitchFamily="-106" charset="0"/>
        <a:ea typeface="Arial" pitchFamily="-106" charset="0"/>
        <a:cs typeface="Arial" pitchFamily="-106" charset="0"/>
      </a:defRPr>
    </a:lvl6pPr>
    <a:lvl7pPr marL="2743200" algn="l" defTabSz="457200" rtl="0" eaLnBrk="1" latinLnBrk="0" hangingPunct="1">
      <a:defRPr sz="1200" kern="1200" baseline="-25000">
        <a:solidFill>
          <a:schemeClr val="tx1"/>
        </a:solidFill>
        <a:latin typeface="Arial" pitchFamily="-106" charset="0"/>
        <a:ea typeface="Arial" pitchFamily="-106" charset="0"/>
        <a:cs typeface="Arial" pitchFamily="-106" charset="0"/>
      </a:defRPr>
    </a:lvl7pPr>
    <a:lvl8pPr marL="3200400" algn="l" defTabSz="457200" rtl="0" eaLnBrk="1" latinLnBrk="0" hangingPunct="1">
      <a:defRPr sz="1200" kern="1200" baseline="-25000">
        <a:solidFill>
          <a:schemeClr val="tx1"/>
        </a:solidFill>
        <a:latin typeface="Arial" pitchFamily="-106" charset="0"/>
        <a:ea typeface="Arial" pitchFamily="-106" charset="0"/>
        <a:cs typeface="Arial" pitchFamily="-106" charset="0"/>
      </a:defRPr>
    </a:lvl8pPr>
    <a:lvl9pPr marL="3657600" algn="l" defTabSz="457200" rtl="0" eaLnBrk="1" latinLnBrk="0" hangingPunct="1">
      <a:defRPr sz="1200" kern="1200" baseline="-25000">
        <a:solidFill>
          <a:schemeClr val="tx1"/>
        </a:solidFill>
        <a:latin typeface="Arial" pitchFamily="-106" charset="0"/>
        <a:ea typeface="Arial" pitchFamily="-106" charset="0"/>
        <a:cs typeface="Arial" pitchFamily="-106" charset="0"/>
      </a:defRPr>
    </a:lvl9pPr>
  </p:defaultTextStyle>
  <p:extLst>
    <p:ext uri="{521415D9-36F7-43E2-AB2F-B90AF26B5E84}">
      <p14:sectionLst xmlns:p14="http://schemas.microsoft.com/office/powerpoint/2010/main">
        <p14:section name="Default Section" id="{3554DE98-0E57-4402-B849-C89DFF617FA8}">
          <p14:sldIdLst>
            <p14:sldId id="956"/>
          </p14:sldIdLst>
        </p14:section>
        <p14:section name="Untitled Section" id="{3CC61C9E-870B-41B3-9D5F-95951E67DD5A}">
          <p14:sldIdLst>
            <p14:sldId id="1001"/>
            <p14:sldId id="1008"/>
            <p14:sldId id="1002"/>
            <p14:sldId id="1003"/>
            <p14:sldId id="1004"/>
            <p14:sldId id="1005"/>
            <p14:sldId id="1006"/>
            <p14:sldId id="1007"/>
            <p14:sldId id="1009"/>
            <p14:sldId id="1010"/>
            <p14:sldId id="1011"/>
            <p14:sldId id="1017"/>
            <p14:sldId id="1016"/>
            <p14:sldId id="1019"/>
            <p14:sldId id="1020"/>
            <p14:sldId id="1022"/>
            <p14:sldId id="1023"/>
            <p14:sldId id="1024"/>
            <p14:sldId id="1012"/>
            <p14:sldId id="1025"/>
            <p14:sldId id="1026"/>
            <p14:sldId id="1027"/>
            <p14:sldId id="1013"/>
            <p14:sldId id="1029"/>
            <p14:sldId id="1030"/>
            <p14:sldId id="1028"/>
            <p14:sldId id="1014"/>
            <p14:sldId id="1015"/>
          </p14:sldIdLst>
        </p14:section>
      </p14:sectionLst>
    </p:ext>
    <p:ext uri="{EFAFB233-063F-42B5-8137-9DF3F51BA10A}">
      <p15:sldGuideLst xmlns:p15="http://schemas.microsoft.com/office/powerpoint/2012/main">
        <p15:guide id="1" orient="horz" pos="4147">
          <p15:clr>
            <a:srgbClr val="A4A3A4"/>
          </p15:clr>
        </p15:guide>
        <p15:guide id="2" orient="horz" pos="672">
          <p15:clr>
            <a:srgbClr val="A4A3A4"/>
          </p15:clr>
        </p15:guide>
        <p15:guide id="3" orient="horz" pos="1048">
          <p15:clr>
            <a:srgbClr val="A4A3A4"/>
          </p15:clr>
        </p15:guide>
        <p15:guide id="4" orient="horz" pos="3721">
          <p15:clr>
            <a:srgbClr val="A4A3A4"/>
          </p15:clr>
        </p15:guide>
        <p15:guide id="5" orient="horz" pos="1169">
          <p15:clr>
            <a:srgbClr val="A4A3A4"/>
          </p15:clr>
        </p15:guide>
        <p15:guide id="6" orient="horz" pos="4088">
          <p15:clr>
            <a:srgbClr val="A4A3A4"/>
          </p15:clr>
        </p15:guide>
        <p15:guide id="7" orient="horz" pos="713">
          <p15:clr>
            <a:srgbClr val="A4A3A4"/>
          </p15:clr>
        </p15:guide>
        <p15:guide id="8" pos="130">
          <p15:clr>
            <a:srgbClr val="A4A3A4"/>
          </p15:clr>
        </p15:guide>
        <p15:guide id="9" pos="5650">
          <p15:clr>
            <a:srgbClr val="A4A3A4"/>
          </p15:clr>
        </p15:guide>
        <p15:guide id="10" pos="2881">
          <p15:clr>
            <a:srgbClr val="A4A3A4"/>
          </p15:clr>
        </p15:guide>
        <p15:guide id="11" pos="2762">
          <p15:clr>
            <a:srgbClr val="A4A3A4"/>
          </p15:clr>
        </p15:guide>
        <p15:guide id="12" pos="2998">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28" userDrawn="1">
          <p15:clr>
            <a:srgbClr val="A4A3A4"/>
          </p15:clr>
        </p15:guide>
        <p15:guide id="3" pos="216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urt Dorschel" initials="kgd" lastIdx="0" clrIdx="0"/>
  <p:cmAuthor id="1" name="Alexander Mostkov" initials="AM" lastIdx="2" clrIdx="1"/>
  <p:cmAuthor id="2" name="Josh Bright" initials="JB"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4975A"/>
    <a:srgbClr val="2E6CC1"/>
    <a:srgbClr val="036CB6"/>
    <a:srgbClr val="E44C9A"/>
    <a:srgbClr val="FF8F28"/>
    <a:srgbClr val="00778B"/>
    <a:srgbClr val="0070C0"/>
    <a:srgbClr val="B7B7B7"/>
    <a:srgbClr val="B4B4B4"/>
    <a:srgbClr val="AFAF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5" autoAdjust="0"/>
    <p:restoredTop sz="84386" autoAdjust="0"/>
  </p:normalViewPr>
  <p:slideViewPr>
    <p:cSldViewPr snapToGrid="0">
      <p:cViewPr>
        <p:scale>
          <a:sx n="90" d="100"/>
          <a:sy n="90" d="100"/>
        </p:scale>
        <p:origin x="816" y="-148"/>
      </p:cViewPr>
      <p:guideLst>
        <p:guide orient="horz" pos="4147"/>
        <p:guide orient="horz" pos="672"/>
        <p:guide orient="horz" pos="1048"/>
        <p:guide orient="horz" pos="3721"/>
        <p:guide orient="horz" pos="1169"/>
        <p:guide orient="horz" pos="4088"/>
        <p:guide orient="horz" pos="713"/>
        <p:guide pos="130"/>
        <p:guide pos="5650"/>
        <p:guide pos="2881"/>
        <p:guide pos="2762"/>
        <p:guide pos="2998"/>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p:scale>
          <a:sx n="66" d="100"/>
          <a:sy n="66" d="100"/>
        </p:scale>
        <p:origin x="4206" y="624"/>
      </p:cViewPr>
      <p:guideLst>
        <p:guide orient="horz" pos="2928"/>
        <p:guide pos="2128"/>
        <p:guide pos="2168"/>
      </p:guideLst>
    </p:cSldViewPr>
  </p:notesViewPr>
  <p:gridSpacing cx="38100" cy="381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handoutMaster" Target="handoutMasters/handoutMaster1.xml"/><Relationship Id="rId40" Type="http://schemas.openxmlformats.org/officeDocument/2006/relationships/presProps" Target="presProp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538" name="Rectangle 2"/>
          <p:cNvSpPr>
            <a:spLocks noGrp="1" noChangeArrowheads="1"/>
          </p:cNvSpPr>
          <p:nvPr>
            <p:ph type="hdr" sz="quarter"/>
          </p:nvPr>
        </p:nvSpPr>
        <p:spPr bwMode="auto">
          <a:xfrm>
            <a:off x="1" y="0"/>
            <a:ext cx="2982119" cy="465138"/>
          </a:xfrm>
          <a:prstGeom prst="rect">
            <a:avLst/>
          </a:prstGeom>
          <a:noFill/>
          <a:ln w="9525">
            <a:noFill/>
            <a:miter lim="800000"/>
            <a:headEnd/>
            <a:tailEnd/>
          </a:ln>
        </p:spPr>
        <p:txBody>
          <a:bodyPr vert="horz" wrap="square" lIns="90182" tIns="45092" rIns="90182" bIns="45092" numCol="1" anchor="t" anchorCtr="0" compatLnSpc="1">
            <a:prstTxWarp prst="textNoShape">
              <a:avLst/>
            </a:prstTxWarp>
          </a:bodyPr>
          <a:lstStyle>
            <a:lvl1pPr defTabSz="895912">
              <a:defRPr baseline="0" dirty="0">
                <a:latin typeface="Arial" charset="0"/>
                <a:ea typeface="+mn-ea"/>
                <a:cs typeface="Arial" charset="0"/>
              </a:defRPr>
            </a:lvl1pPr>
          </a:lstStyle>
          <a:p>
            <a:pPr>
              <a:defRPr/>
            </a:pPr>
            <a:endParaRPr lang="en-US" dirty="0"/>
          </a:p>
        </p:txBody>
      </p:sp>
      <p:sp>
        <p:nvSpPr>
          <p:cNvPr id="65539" name="Rectangle 3"/>
          <p:cNvSpPr>
            <a:spLocks noGrp="1" noChangeArrowheads="1"/>
          </p:cNvSpPr>
          <p:nvPr>
            <p:ph type="dt" sz="quarter" idx="1"/>
          </p:nvPr>
        </p:nvSpPr>
        <p:spPr bwMode="auto">
          <a:xfrm>
            <a:off x="3899694" y="0"/>
            <a:ext cx="2982119" cy="465138"/>
          </a:xfrm>
          <a:prstGeom prst="rect">
            <a:avLst/>
          </a:prstGeom>
          <a:noFill/>
          <a:ln w="9525">
            <a:noFill/>
            <a:miter lim="800000"/>
            <a:headEnd/>
            <a:tailEnd/>
          </a:ln>
        </p:spPr>
        <p:txBody>
          <a:bodyPr vert="horz" wrap="square" lIns="90182" tIns="45092" rIns="90182" bIns="45092" numCol="1" anchor="t" anchorCtr="0" compatLnSpc="1">
            <a:prstTxWarp prst="textNoShape">
              <a:avLst/>
            </a:prstTxWarp>
          </a:bodyPr>
          <a:lstStyle>
            <a:lvl1pPr algn="r" defTabSz="894459">
              <a:defRPr baseline="0">
                <a:latin typeface="Arial" charset="0"/>
                <a:ea typeface="Arial" charset="0"/>
                <a:cs typeface="Arial" charset="0"/>
              </a:defRPr>
            </a:lvl1pPr>
          </a:lstStyle>
          <a:p>
            <a:pPr>
              <a:defRPr/>
            </a:pPr>
            <a:fld id="{585E7509-A237-F043-BCD2-647F14F60A70}" type="datetime1">
              <a:rPr lang="en-US"/>
              <a:pPr>
                <a:defRPr/>
              </a:pPr>
              <a:t>1/25/2017</a:t>
            </a:fld>
            <a:endParaRPr lang="en-US" dirty="0"/>
          </a:p>
        </p:txBody>
      </p:sp>
      <p:sp>
        <p:nvSpPr>
          <p:cNvPr id="65540" name="Rectangle 4"/>
          <p:cNvSpPr>
            <a:spLocks noGrp="1" noChangeArrowheads="1"/>
          </p:cNvSpPr>
          <p:nvPr>
            <p:ph type="ftr" sz="quarter" idx="2"/>
          </p:nvPr>
        </p:nvSpPr>
        <p:spPr bwMode="auto">
          <a:xfrm>
            <a:off x="1" y="8831267"/>
            <a:ext cx="2982119" cy="465137"/>
          </a:xfrm>
          <a:prstGeom prst="rect">
            <a:avLst/>
          </a:prstGeom>
          <a:noFill/>
          <a:ln w="9525">
            <a:noFill/>
            <a:miter lim="800000"/>
            <a:headEnd/>
            <a:tailEnd/>
          </a:ln>
        </p:spPr>
        <p:txBody>
          <a:bodyPr vert="horz" wrap="square" lIns="90182" tIns="45092" rIns="90182" bIns="45092" numCol="1" anchor="b" anchorCtr="0" compatLnSpc="1">
            <a:prstTxWarp prst="textNoShape">
              <a:avLst/>
            </a:prstTxWarp>
          </a:bodyPr>
          <a:lstStyle>
            <a:lvl1pPr defTabSz="895912">
              <a:defRPr baseline="0" dirty="0">
                <a:latin typeface="Arial" charset="0"/>
                <a:ea typeface="+mn-ea"/>
                <a:cs typeface="Arial" charset="0"/>
              </a:defRPr>
            </a:lvl1pPr>
          </a:lstStyle>
          <a:p>
            <a:pPr>
              <a:defRPr/>
            </a:pPr>
            <a:endParaRPr lang="en-US" dirty="0"/>
          </a:p>
        </p:txBody>
      </p:sp>
      <p:sp>
        <p:nvSpPr>
          <p:cNvPr id="65541" name="Rectangle 5"/>
          <p:cNvSpPr>
            <a:spLocks noGrp="1" noChangeArrowheads="1"/>
          </p:cNvSpPr>
          <p:nvPr>
            <p:ph type="sldNum" sz="quarter" idx="3"/>
          </p:nvPr>
        </p:nvSpPr>
        <p:spPr bwMode="auto">
          <a:xfrm>
            <a:off x="3899694" y="8831267"/>
            <a:ext cx="2982119" cy="465137"/>
          </a:xfrm>
          <a:prstGeom prst="rect">
            <a:avLst/>
          </a:prstGeom>
          <a:noFill/>
          <a:ln w="9525">
            <a:noFill/>
            <a:miter lim="800000"/>
            <a:headEnd/>
            <a:tailEnd/>
          </a:ln>
        </p:spPr>
        <p:txBody>
          <a:bodyPr vert="horz" wrap="square" lIns="90182" tIns="45092" rIns="90182" bIns="45092" numCol="1" anchor="b" anchorCtr="0" compatLnSpc="1">
            <a:prstTxWarp prst="textNoShape">
              <a:avLst/>
            </a:prstTxWarp>
          </a:bodyPr>
          <a:lstStyle>
            <a:lvl1pPr algn="r" defTabSz="894459">
              <a:defRPr baseline="0">
                <a:latin typeface="Arial" charset="0"/>
                <a:ea typeface="Arial" charset="0"/>
                <a:cs typeface="Arial" charset="0"/>
              </a:defRPr>
            </a:lvl1pPr>
          </a:lstStyle>
          <a:p>
            <a:pPr>
              <a:defRPr/>
            </a:pPr>
            <a:fld id="{4C1BE4E9-5E68-7047-B054-D0257846F478}" type="slidenum">
              <a:rPr lang="en-US"/>
              <a:pPr>
                <a:defRPr/>
              </a:pPr>
              <a:t>‹#›</a:t>
            </a:fld>
            <a:endParaRPr lang="en-US" dirty="0"/>
          </a:p>
        </p:txBody>
      </p:sp>
    </p:spTree>
    <p:extLst>
      <p:ext uri="{BB962C8B-B14F-4D97-AF65-F5344CB8AC3E}">
        <p14:creationId xmlns:p14="http://schemas.microsoft.com/office/powerpoint/2010/main" val="416562671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 y="0"/>
            <a:ext cx="2982119" cy="465138"/>
          </a:xfrm>
          <a:prstGeom prst="rect">
            <a:avLst/>
          </a:prstGeom>
          <a:noFill/>
          <a:ln w="9525">
            <a:noFill/>
            <a:miter lim="800000"/>
            <a:headEnd/>
            <a:tailEnd/>
          </a:ln>
        </p:spPr>
        <p:txBody>
          <a:bodyPr vert="horz" wrap="square" lIns="90182" tIns="45092" rIns="90182" bIns="45092" numCol="1" anchor="t" anchorCtr="0" compatLnSpc="1">
            <a:prstTxWarp prst="textNoShape">
              <a:avLst/>
            </a:prstTxWarp>
          </a:bodyPr>
          <a:lstStyle>
            <a:lvl1pPr defTabSz="895912">
              <a:defRPr baseline="0" dirty="0">
                <a:latin typeface="Arial" charset="0"/>
                <a:ea typeface="+mn-ea"/>
                <a:cs typeface="Arial" charset="0"/>
              </a:defRPr>
            </a:lvl1pPr>
          </a:lstStyle>
          <a:p>
            <a:pPr>
              <a:defRPr/>
            </a:pPr>
            <a:endParaRPr lang="en-US" dirty="0"/>
          </a:p>
        </p:txBody>
      </p:sp>
      <p:sp>
        <p:nvSpPr>
          <p:cNvPr id="3075" name="Rectangle 3"/>
          <p:cNvSpPr>
            <a:spLocks noGrp="1" noChangeArrowheads="1"/>
          </p:cNvSpPr>
          <p:nvPr>
            <p:ph type="dt" idx="1"/>
          </p:nvPr>
        </p:nvSpPr>
        <p:spPr bwMode="auto">
          <a:xfrm>
            <a:off x="3899694" y="0"/>
            <a:ext cx="2982119" cy="465138"/>
          </a:xfrm>
          <a:prstGeom prst="rect">
            <a:avLst/>
          </a:prstGeom>
          <a:noFill/>
          <a:ln w="9525">
            <a:noFill/>
            <a:miter lim="800000"/>
            <a:headEnd/>
            <a:tailEnd/>
          </a:ln>
        </p:spPr>
        <p:txBody>
          <a:bodyPr vert="horz" wrap="square" lIns="90182" tIns="45092" rIns="90182" bIns="45092" numCol="1" anchor="t" anchorCtr="0" compatLnSpc="1">
            <a:prstTxWarp prst="textNoShape">
              <a:avLst/>
            </a:prstTxWarp>
          </a:bodyPr>
          <a:lstStyle>
            <a:lvl1pPr algn="r" defTabSz="894459">
              <a:defRPr baseline="0">
                <a:latin typeface="Arial" charset="0"/>
                <a:ea typeface="Arial" charset="0"/>
                <a:cs typeface="Arial" charset="0"/>
              </a:defRPr>
            </a:lvl1pPr>
          </a:lstStyle>
          <a:p>
            <a:pPr>
              <a:defRPr/>
            </a:pPr>
            <a:fld id="{16ACAD85-9CF3-E84C-942B-6C960D2D6081}" type="datetime1">
              <a:rPr lang="en-US"/>
              <a:pPr>
                <a:defRPr/>
              </a:pPr>
              <a:t>1/25/2017</a:t>
            </a:fld>
            <a:endParaRPr lang="en-US" dirty="0"/>
          </a:p>
        </p:txBody>
      </p:sp>
      <p:sp>
        <p:nvSpPr>
          <p:cNvPr id="16388" name="Rectangle 4"/>
          <p:cNvSpPr>
            <a:spLocks noGrp="1" noRot="1" noChangeAspect="1" noChangeArrowheads="1" noTextEdit="1"/>
          </p:cNvSpPr>
          <p:nvPr>
            <p:ph type="sldImg" idx="2"/>
          </p:nvPr>
        </p:nvSpPr>
        <p:spPr bwMode="auto">
          <a:xfrm>
            <a:off x="1119188" y="696913"/>
            <a:ext cx="4646612" cy="348615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17576" y="4418017"/>
            <a:ext cx="5046663" cy="4181475"/>
          </a:xfrm>
          <a:prstGeom prst="rect">
            <a:avLst/>
          </a:prstGeom>
          <a:noFill/>
          <a:ln w="9525">
            <a:noFill/>
            <a:miter lim="800000"/>
            <a:headEnd/>
            <a:tailEnd/>
          </a:ln>
        </p:spPr>
        <p:txBody>
          <a:bodyPr vert="horz" wrap="square" lIns="90182" tIns="45092" rIns="90182" bIns="4509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1" y="8831267"/>
            <a:ext cx="2982119" cy="465137"/>
          </a:xfrm>
          <a:prstGeom prst="rect">
            <a:avLst/>
          </a:prstGeom>
          <a:noFill/>
          <a:ln w="9525">
            <a:noFill/>
            <a:miter lim="800000"/>
            <a:headEnd/>
            <a:tailEnd/>
          </a:ln>
        </p:spPr>
        <p:txBody>
          <a:bodyPr vert="horz" wrap="square" lIns="90182" tIns="45092" rIns="90182" bIns="45092" numCol="1" anchor="b" anchorCtr="0" compatLnSpc="1">
            <a:prstTxWarp prst="textNoShape">
              <a:avLst/>
            </a:prstTxWarp>
          </a:bodyPr>
          <a:lstStyle>
            <a:lvl1pPr defTabSz="895912">
              <a:defRPr baseline="0" dirty="0">
                <a:latin typeface="Arial" charset="0"/>
                <a:ea typeface="+mn-ea"/>
                <a:cs typeface="Arial" charset="0"/>
              </a:defRPr>
            </a:lvl1pPr>
          </a:lstStyle>
          <a:p>
            <a:pPr>
              <a:defRPr/>
            </a:pPr>
            <a:endParaRPr lang="en-US" dirty="0"/>
          </a:p>
        </p:txBody>
      </p:sp>
      <p:sp>
        <p:nvSpPr>
          <p:cNvPr id="3079" name="Rectangle 7"/>
          <p:cNvSpPr>
            <a:spLocks noGrp="1" noChangeArrowheads="1"/>
          </p:cNvSpPr>
          <p:nvPr>
            <p:ph type="sldNum" sz="quarter" idx="5"/>
          </p:nvPr>
        </p:nvSpPr>
        <p:spPr bwMode="auto">
          <a:xfrm>
            <a:off x="3899694" y="8831267"/>
            <a:ext cx="2982119" cy="465137"/>
          </a:xfrm>
          <a:prstGeom prst="rect">
            <a:avLst/>
          </a:prstGeom>
          <a:noFill/>
          <a:ln w="9525">
            <a:noFill/>
            <a:miter lim="800000"/>
            <a:headEnd/>
            <a:tailEnd/>
          </a:ln>
        </p:spPr>
        <p:txBody>
          <a:bodyPr vert="horz" wrap="square" lIns="90182" tIns="45092" rIns="90182" bIns="45092" numCol="1" anchor="b" anchorCtr="0" compatLnSpc="1">
            <a:prstTxWarp prst="textNoShape">
              <a:avLst/>
            </a:prstTxWarp>
          </a:bodyPr>
          <a:lstStyle>
            <a:lvl1pPr algn="r" defTabSz="894459">
              <a:defRPr baseline="0">
                <a:latin typeface="Arial" charset="0"/>
                <a:ea typeface="Arial" charset="0"/>
                <a:cs typeface="Arial" charset="0"/>
              </a:defRPr>
            </a:lvl1pPr>
          </a:lstStyle>
          <a:p>
            <a:pPr>
              <a:defRPr/>
            </a:pPr>
            <a:fld id="{8839E9B5-F756-E441-A191-462654A539FF}" type="slidenum">
              <a:rPr lang="en-US"/>
              <a:pPr>
                <a:defRPr/>
              </a:pPr>
              <a:t>‹#›</a:t>
            </a:fld>
            <a:endParaRPr lang="en-US" dirty="0"/>
          </a:p>
        </p:txBody>
      </p:sp>
    </p:spTree>
    <p:extLst>
      <p:ext uri="{BB962C8B-B14F-4D97-AF65-F5344CB8AC3E}">
        <p14:creationId xmlns:p14="http://schemas.microsoft.com/office/powerpoint/2010/main" val="332703391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pitchFamily="-106" charset="-128"/>
        <a:cs typeface="ＭＳ Ｐゴシック" pitchFamily="-106"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839E9B5-F756-E441-A191-462654A539FF}" type="slidenum">
              <a:rPr lang="en-US" smtClean="0"/>
              <a:pPr>
                <a:defRPr/>
              </a:pPr>
              <a:t>1</a:t>
            </a:fld>
            <a:endParaRPr lang="en-US" dirty="0"/>
          </a:p>
        </p:txBody>
      </p:sp>
    </p:spTree>
    <p:extLst>
      <p:ext uri="{BB962C8B-B14F-4D97-AF65-F5344CB8AC3E}">
        <p14:creationId xmlns:p14="http://schemas.microsoft.com/office/powerpoint/2010/main" val="23989548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839E9B5-F756-E441-A191-462654A539FF}" type="slidenum">
              <a:rPr lang="en-US" smtClean="0"/>
              <a:pPr>
                <a:defRPr/>
              </a:pPr>
              <a:t>10</a:t>
            </a:fld>
            <a:endParaRPr lang="en-US" dirty="0"/>
          </a:p>
        </p:txBody>
      </p:sp>
    </p:spTree>
    <p:extLst>
      <p:ext uri="{BB962C8B-B14F-4D97-AF65-F5344CB8AC3E}">
        <p14:creationId xmlns:p14="http://schemas.microsoft.com/office/powerpoint/2010/main" val="1358617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839E9B5-F756-E441-A191-462654A539FF}" type="slidenum">
              <a:rPr lang="en-US" smtClean="0"/>
              <a:pPr>
                <a:defRPr/>
              </a:pPr>
              <a:t>11</a:t>
            </a:fld>
            <a:endParaRPr lang="en-US" dirty="0"/>
          </a:p>
        </p:txBody>
      </p:sp>
    </p:spTree>
    <p:extLst>
      <p:ext uri="{BB962C8B-B14F-4D97-AF65-F5344CB8AC3E}">
        <p14:creationId xmlns:p14="http://schemas.microsoft.com/office/powerpoint/2010/main" val="23501800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ctr"/>
            <a:r>
              <a:rPr lang="en-US" sz="1200" kern="1200" dirty="0" smtClean="0">
                <a:solidFill>
                  <a:schemeClr val="tx1"/>
                </a:solidFill>
                <a:effectLst/>
                <a:latin typeface="Arial" charset="0"/>
                <a:ea typeface="ＭＳ Ｐゴシック" pitchFamily="-106" charset="-128"/>
                <a:cs typeface="ＭＳ Ｐゴシック" pitchFamily="-106" charset="-128"/>
              </a:rPr>
              <a:t>Pre-defined fund attributes</a:t>
            </a:r>
          </a:p>
          <a:p>
            <a:pPr rtl="0" fontAlgn="ctr"/>
            <a:r>
              <a:rPr lang="en-US" sz="1200" kern="1200" dirty="0" err="1" smtClean="0">
                <a:solidFill>
                  <a:schemeClr val="tx1"/>
                </a:solidFill>
                <a:effectLst/>
                <a:latin typeface="Arial" charset="0"/>
                <a:ea typeface="ＭＳ Ｐゴシック" pitchFamily="-106" charset="-128"/>
                <a:cs typeface="ＭＳ Ｐゴシック" pitchFamily="-106" charset="-128"/>
              </a:rPr>
              <a:t>PRCTest</a:t>
            </a:r>
            <a:r>
              <a:rPr lang="en-US" sz="1200" kern="1200" dirty="0" smtClean="0">
                <a:solidFill>
                  <a:schemeClr val="tx1"/>
                </a:solidFill>
                <a:effectLst/>
                <a:latin typeface="Arial" charset="0"/>
                <a:ea typeface="ＭＳ Ｐゴシック" pitchFamily="-106" charset="-128"/>
                <a:cs typeface="ＭＳ Ｐゴシック" pitchFamily="-106" charset="-128"/>
              </a:rPr>
              <a:t>---22347 </a:t>
            </a:r>
            <a:r>
              <a:rPr lang="en-US" sz="1200" kern="1200" dirty="0" err="1" smtClean="0">
                <a:solidFill>
                  <a:schemeClr val="tx1"/>
                </a:solidFill>
                <a:effectLst/>
                <a:latin typeface="Arial" charset="0"/>
                <a:ea typeface="ＭＳ Ｐゴシック" pitchFamily="-106" charset="-128"/>
                <a:cs typeface="ＭＳ Ｐゴシック" pitchFamily="-106" charset="-128"/>
              </a:rPr>
              <a:t>Balandin</a:t>
            </a:r>
            <a:endParaRPr lang="en-US" sz="1200" kern="1200" dirty="0" smtClean="0">
              <a:solidFill>
                <a:schemeClr val="tx1"/>
              </a:solidFill>
              <a:effectLst/>
              <a:latin typeface="Arial" charset="0"/>
              <a:ea typeface="ＭＳ Ｐゴシック" pitchFamily="-106" charset="-128"/>
              <a:cs typeface="ＭＳ Ｐゴシック" pitchFamily="-106" charset="-128"/>
            </a:endParaRPr>
          </a:p>
          <a:p>
            <a:pPr rtl="0" fontAlgn="ctr"/>
            <a:r>
              <a:rPr lang="en-US" sz="1200" kern="1200" dirty="0" smtClean="0">
                <a:solidFill>
                  <a:schemeClr val="tx1"/>
                </a:solidFill>
                <a:effectLst/>
                <a:latin typeface="Arial" charset="0"/>
                <a:ea typeface="ＭＳ Ｐゴシック" pitchFamily="-106" charset="-128"/>
                <a:cs typeface="ＭＳ Ｐゴシック" pitchFamily="-106" charset="-128"/>
              </a:rPr>
              <a:t>Cost Notes</a:t>
            </a:r>
          </a:p>
          <a:p>
            <a:pPr rtl="0" fontAlgn="ctr"/>
            <a:r>
              <a:rPr lang="en-US" sz="1200" kern="1200" dirty="0" smtClean="0">
                <a:solidFill>
                  <a:schemeClr val="tx1"/>
                </a:solidFill>
                <a:effectLst/>
                <a:latin typeface="Arial" charset="0"/>
                <a:ea typeface="ＭＳ Ｐゴシック" pitchFamily="-106" charset="-128"/>
                <a:cs typeface="ＭＳ Ｐゴシック" pitchFamily="-106" charset="-128"/>
              </a:rPr>
              <a:t>Direct Cost Salary Adjustment</a:t>
            </a:r>
          </a:p>
          <a:p>
            <a:pPr rtl="0" fontAlgn="ctr"/>
            <a:r>
              <a:rPr lang="en-US" sz="1200" kern="1200" dirty="0" smtClean="0">
                <a:solidFill>
                  <a:schemeClr val="tx1"/>
                </a:solidFill>
                <a:effectLst/>
                <a:latin typeface="Arial" charset="0"/>
                <a:ea typeface="ＭＳ Ｐゴシック" pitchFamily="-106" charset="-128"/>
                <a:cs typeface="ＭＳ Ｐゴシック" pitchFamily="-106" charset="-128"/>
              </a:rPr>
              <a:t>Drill downs</a:t>
            </a:r>
          </a:p>
          <a:p>
            <a:pPr rtl="0" fontAlgn="ctr"/>
            <a:r>
              <a:rPr lang="en-US" sz="1200" kern="1200" dirty="0" smtClean="0">
                <a:solidFill>
                  <a:schemeClr val="tx1"/>
                </a:solidFill>
                <a:effectLst/>
                <a:latin typeface="Arial" charset="0"/>
                <a:ea typeface="ＭＳ Ｐゴシック" pitchFamily="-106" charset="-128"/>
                <a:cs typeface="ＭＳ Ｐゴシック" pitchFamily="-106" charset="-128"/>
              </a:rPr>
              <a:t>Support site</a:t>
            </a:r>
          </a:p>
          <a:p>
            <a:pPr rtl="0" fontAlgn="ctr"/>
            <a:r>
              <a:rPr lang="en-US" sz="1200" kern="1200" dirty="0" smtClean="0">
                <a:solidFill>
                  <a:schemeClr val="tx1"/>
                </a:solidFill>
                <a:effectLst/>
                <a:latin typeface="Arial" charset="0"/>
                <a:ea typeface="ＭＳ Ｐゴシック" pitchFamily="-106" charset="-128"/>
                <a:cs typeface="ＭＳ Ｐゴシック" pitchFamily="-106" charset="-128"/>
              </a:rPr>
              <a:t>Admin Reports???</a:t>
            </a:r>
            <a:endParaRPr lang="en-US" sz="1200" kern="1200" dirty="0">
              <a:solidFill>
                <a:schemeClr val="tx1"/>
              </a:solidFill>
              <a:effectLst/>
              <a:latin typeface="Arial" charset="0"/>
              <a:ea typeface="ＭＳ Ｐゴシック" pitchFamily="-106" charset="-128"/>
              <a:cs typeface="ＭＳ Ｐゴシック" pitchFamily="-106" charset="-128"/>
            </a:endParaRPr>
          </a:p>
        </p:txBody>
      </p:sp>
      <p:sp>
        <p:nvSpPr>
          <p:cNvPr id="4" name="Slide Number Placeholder 3"/>
          <p:cNvSpPr>
            <a:spLocks noGrp="1"/>
          </p:cNvSpPr>
          <p:nvPr>
            <p:ph type="sldNum" sz="quarter" idx="10"/>
          </p:nvPr>
        </p:nvSpPr>
        <p:spPr/>
        <p:txBody>
          <a:bodyPr/>
          <a:lstStyle/>
          <a:p>
            <a:pPr>
              <a:defRPr/>
            </a:pPr>
            <a:fld id="{8839E9B5-F756-E441-A191-462654A539FF}" type="slidenum">
              <a:rPr lang="en-US" smtClean="0"/>
              <a:pPr>
                <a:defRPr/>
              </a:pPr>
              <a:t>12</a:t>
            </a:fld>
            <a:endParaRPr lang="en-US" dirty="0"/>
          </a:p>
        </p:txBody>
      </p:sp>
    </p:spTree>
    <p:extLst>
      <p:ext uri="{BB962C8B-B14F-4D97-AF65-F5344CB8AC3E}">
        <p14:creationId xmlns:p14="http://schemas.microsoft.com/office/powerpoint/2010/main" val="1372180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ctr"/>
            <a:r>
              <a:rPr lang="en-US" sz="1200" kern="1200" dirty="0" smtClean="0">
                <a:solidFill>
                  <a:schemeClr val="tx1"/>
                </a:solidFill>
                <a:effectLst/>
                <a:latin typeface="Arial" charset="0"/>
                <a:ea typeface="ＭＳ Ｐゴシック" pitchFamily="-106" charset="-128"/>
                <a:cs typeface="ＭＳ Ｐゴシック" pitchFamily="-106" charset="-128"/>
              </a:rPr>
              <a:t>Please</a:t>
            </a:r>
            <a:r>
              <a:rPr lang="en-US" sz="1200" kern="1200" baseline="0" dirty="0" smtClean="0">
                <a:solidFill>
                  <a:schemeClr val="tx1"/>
                </a:solidFill>
                <a:effectLst/>
                <a:latin typeface="Arial" charset="0"/>
                <a:ea typeface="ＭＳ Ｐゴシック" pitchFamily="-106" charset="-128"/>
                <a:cs typeface="ＭＳ Ｐゴシック" pitchFamily="-106" charset="-128"/>
              </a:rPr>
              <a:t> note this is a test environment.  When the PI access UCR’s Proposal and Award Management Information System (PAMIS) portal, one of the links a PI is automatically presented with is our Principal Investigator Web Reporting System/Payroll Certification System.  This portal provides monthly expenditure/balance information to the PI on all funds where the individual is the prime PI as well as the complementary Annual Payroll Certification report.  To access the Annual Payroll Certifications due, the PI clicks on “Annual Certs Due” and is presented with all funds requiring certification.  For this demo, fund 22347 will be used.</a:t>
            </a:r>
            <a:endParaRPr lang="en-US" sz="1200" kern="1200" dirty="0">
              <a:solidFill>
                <a:schemeClr val="tx1"/>
              </a:solidFill>
              <a:effectLst/>
              <a:latin typeface="Arial" charset="0"/>
              <a:ea typeface="ＭＳ Ｐゴシック" pitchFamily="-106" charset="-128"/>
              <a:cs typeface="ＭＳ Ｐゴシック" pitchFamily="-106" charset="-128"/>
            </a:endParaRPr>
          </a:p>
        </p:txBody>
      </p:sp>
      <p:sp>
        <p:nvSpPr>
          <p:cNvPr id="4" name="Slide Number Placeholder 3"/>
          <p:cNvSpPr>
            <a:spLocks noGrp="1"/>
          </p:cNvSpPr>
          <p:nvPr>
            <p:ph type="sldNum" sz="quarter" idx="10"/>
          </p:nvPr>
        </p:nvSpPr>
        <p:spPr/>
        <p:txBody>
          <a:bodyPr/>
          <a:lstStyle/>
          <a:p>
            <a:pPr>
              <a:defRPr/>
            </a:pPr>
            <a:fld id="{8839E9B5-F756-E441-A191-462654A539FF}" type="slidenum">
              <a:rPr lang="en-US" smtClean="0"/>
              <a:pPr>
                <a:defRPr/>
              </a:pPr>
              <a:t>13</a:t>
            </a:fld>
            <a:endParaRPr lang="en-US" dirty="0"/>
          </a:p>
        </p:txBody>
      </p:sp>
    </p:spTree>
    <p:extLst>
      <p:ext uri="{BB962C8B-B14F-4D97-AF65-F5344CB8AC3E}">
        <p14:creationId xmlns:p14="http://schemas.microsoft.com/office/powerpoint/2010/main" val="18344778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ctr"/>
            <a:r>
              <a:rPr lang="en-US" sz="1200" kern="1200" dirty="0" smtClean="0">
                <a:solidFill>
                  <a:schemeClr val="tx1"/>
                </a:solidFill>
                <a:effectLst/>
                <a:latin typeface="Arial" charset="0"/>
                <a:ea typeface="ＭＳ Ｐゴシック" pitchFamily="-106" charset="-128"/>
                <a:cs typeface="ＭＳ Ｐゴシック" pitchFamily="-106" charset="-128"/>
              </a:rPr>
              <a:t>This report is landing</a:t>
            </a:r>
            <a:r>
              <a:rPr lang="en-US" sz="1200" kern="1200" baseline="0" dirty="0" smtClean="0">
                <a:solidFill>
                  <a:schemeClr val="tx1"/>
                </a:solidFill>
                <a:effectLst/>
                <a:latin typeface="Arial" charset="0"/>
                <a:ea typeface="ＭＳ Ｐゴシック" pitchFamily="-106" charset="-128"/>
                <a:cs typeface="ＭＳ Ｐゴシック" pitchFamily="-106" charset="-128"/>
              </a:rPr>
              <a:t> page for the PI prior to performing the payroll certification.  Information on the award’s details (e.g. agency, award number, project title, certification period) are included in the header and a listing of all employees paid on the award during the budget period in the body of this report.  Adjustment can be made to the information by clicking on the “Edit” link (see next page); any adjustments noted will appear under the “Direct Project Salary Adjust” column.  The “Cost Note” column flags potential audit concerns; the department analyst are tasked with reviewing these potential issues and providing comments to the PI to assist with their confirmation of salary charges; these cost notes will be included in the statement that the PI actually certifies to assure compliance with costing policy.  The PI has the ability to drill into additional payroll details by clicking on the “Payroll Overview Report” link.  Note the “Percent DPS/Total” is NOT an effort percent, but rather an indicator of the percent of the employee’s salary for the certification period charged to this fund over the employee entire salary charged to all funds for the certification period; this information is intended to assist the PI in evaluating the reasonableness of the salary charge to the fund being certified.</a:t>
            </a:r>
            <a:endParaRPr lang="en-US" sz="1200" kern="1200" dirty="0">
              <a:solidFill>
                <a:schemeClr val="tx1"/>
              </a:solidFill>
              <a:effectLst/>
              <a:latin typeface="Arial" charset="0"/>
              <a:ea typeface="ＭＳ Ｐゴシック" pitchFamily="-106" charset="-128"/>
              <a:cs typeface="ＭＳ Ｐゴシック" pitchFamily="-106" charset="-128"/>
            </a:endParaRPr>
          </a:p>
        </p:txBody>
      </p:sp>
      <p:sp>
        <p:nvSpPr>
          <p:cNvPr id="4" name="Slide Number Placeholder 3"/>
          <p:cNvSpPr>
            <a:spLocks noGrp="1"/>
          </p:cNvSpPr>
          <p:nvPr>
            <p:ph type="sldNum" sz="quarter" idx="10"/>
          </p:nvPr>
        </p:nvSpPr>
        <p:spPr/>
        <p:txBody>
          <a:bodyPr/>
          <a:lstStyle/>
          <a:p>
            <a:pPr>
              <a:defRPr/>
            </a:pPr>
            <a:fld id="{8839E9B5-F756-E441-A191-462654A539FF}" type="slidenum">
              <a:rPr lang="en-US" smtClean="0"/>
              <a:pPr>
                <a:defRPr/>
              </a:pPr>
              <a:t>14</a:t>
            </a:fld>
            <a:endParaRPr lang="en-US" dirty="0"/>
          </a:p>
        </p:txBody>
      </p:sp>
    </p:spTree>
    <p:extLst>
      <p:ext uri="{BB962C8B-B14F-4D97-AF65-F5344CB8AC3E}">
        <p14:creationId xmlns:p14="http://schemas.microsoft.com/office/powerpoint/2010/main" val="14285809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ctr"/>
            <a:r>
              <a:rPr lang="en-US" sz="1200" kern="1200" dirty="0" smtClean="0">
                <a:solidFill>
                  <a:schemeClr val="tx1"/>
                </a:solidFill>
                <a:effectLst/>
                <a:latin typeface="Arial" charset="0"/>
                <a:ea typeface="ＭＳ Ｐゴシック" pitchFamily="-106" charset="-128"/>
                <a:cs typeface="ＭＳ Ｐゴシック" pitchFamily="-106" charset="-128"/>
              </a:rPr>
              <a:t>The system allows for pending</a:t>
            </a:r>
            <a:r>
              <a:rPr lang="en-US" sz="1200" kern="1200" baseline="0" dirty="0" smtClean="0">
                <a:solidFill>
                  <a:schemeClr val="tx1"/>
                </a:solidFill>
                <a:effectLst/>
                <a:latin typeface="Arial" charset="0"/>
                <a:ea typeface="ＭＳ Ｐゴシック" pitchFamily="-106" charset="-128"/>
                <a:cs typeface="ＭＳ Ｐゴシック" pitchFamily="-106" charset="-128"/>
              </a:rPr>
              <a:t> adjustments to be entered into the system (aka Direct Project Salary Adjustments); this feature allows certifications to proceed without waiting for the next month’s PPS journal/DOPE.</a:t>
            </a:r>
            <a:endParaRPr lang="en-US" sz="1200" kern="1200" dirty="0">
              <a:solidFill>
                <a:schemeClr val="tx1"/>
              </a:solidFill>
              <a:effectLst/>
              <a:latin typeface="Arial" charset="0"/>
              <a:ea typeface="ＭＳ Ｐゴシック" pitchFamily="-106" charset="-128"/>
              <a:cs typeface="ＭＳ Ｐゴシック" pitchFamily="-106" charset="-128"/>
            </a:endParaRPr>
          </a:p>
        </p:txBody>
      </p:sp>
      <p:sp>
        <p:nvSpPr>
          <p:cNvPr id="4" name="Slide Number Placeholder 3"/>
          <p:cNvSpPr>
            <a:spLocks noGrp="1"/>
          </p:cNvSpPr>
          <p:nvPr>
            <p:ph type="sldNum" sz="quarter" idx="10"/>
          </p:nvPr>
        </p:nvSpPr>
        <p:spPr/>
        <p:txBody>
          <a:bodyPr/>
          <a:lstStyle/>
          <a:p>
            <a:pPr>
              <a:defRPr/>
            </a:pPr>
            <a:fld id="{8839E9B5-F756-E441-A191-462654A539FF}" type="slidenum">
              <a:rPr lang="en-US" smtClean="0"/>
              <a:pPr>
                <a:defRPr/>
              </a:pPr>
              <a:t>15</a:t>
            </a:fld>
            <a:endParaRPr lang="en-US" dirty="0"/>
          </a:p>
        </p:txBody>
      </p:sp>
    </p:spTree>
    <p:extLst>
      <p:ext uri="{BB962C8B-B14F-4D97-AF65-F5344CB8AC3E}">
        <p14:creationId xmlns:p14="http://schemas.microsoft.com/office/powerpoint/2010/main" val="12574039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ctr"/>
            <a:r>
              <a:rPr lang="en-US" sz="1200" kern="1200" dirty="0" smtClean="0">
                <a:solidFill>
                  <a:schemeClr val="tx1"/>
                </a:solidFill>
                <a:effectLst/>
                <a:latin typeface="Arial" charset="0"/>
                <a:ea typeface="ＭＳ Ｐゴシック" pitchFamily="-106" charset="-128"/>
                <a:cs typeface="ＭＳ Ｐゴシック" pitchFamily="-106" charset="-128"/>
              </a:rPr>
              <a:t>This is a summary view of all employees paid on the fund for the certification period; additional details</a:t>
            </a:r>
            <a:r>
              <a:rPr lang="en-US" sz="1200" kern="1200" baseline="0" dirty="0" smtClean="0">
                <a:solidFill>
                  <a:schemeClr val="tx1"/>
                </a:solidFill>
                <a:effectLst/>
                <a:latin typeface="Arial" charset="0"/>
                <a:ea typeface="ＭＳ Ｐゴシック" pitchFamily="-106" charset="-128"/>
                <a:cs typeface="ＭＳ Ｐゴシック" pitchFamily="-106" charset="-128"/>
              </a:rPr>
              <a:t> can be viewed by clicking on the Drilldown By Months link—see next screenshot for drilldown information.</a:t>
            </a:r>
            <a:endParaRPr lang="en-US" sz="1200" kern="1200" dirty="0">
              <a:solidFill>
                <a:schemeClr val="tx1"/>
              </a:solidFill>
              <a:effectLst/>
              <a:latin typeface="Arial" charset="0"/>
              <a:ea typeface="ＭＳ Ｐゴシック" pitchFamily="-106" charset="-128"/>
              <a:cs typeface="ＭＳ Ｐゴシック" pitchFamily="-106" charset="-128"/>
            </a:endParaRPr>
          </a:p>
        </p:txBody>
      </p:sp>
      <p:sp>
        <p:nvSpPr>
          <p:cNvPr id="4" name="Slide Number Placeholder 3"/>
          <p:cNvSpPr>
            <a:spLocks noGrp="1"/>
          </p:cNvSpPr>
          <p:nvPr>
            <p:ph type="sldNum" sz="quarter" idx="10"/>
          </p:nvPr>
        </p:nvSpPr>
        <p:spPr/>
        <p:txBody>
          <a:bodyPr/>
          <a:lstStyle/>
          <a:p>
            <a:pPr>
              <a:defRPr/>
            </a:pPr>
            <a:fld id="{8839E9B5-F756-E441-A191-462654A539FF}" type="slidenum">
              <a:rPr lang="en-US" smtClean="0"/>
              <a:pPr>
                <a:defRPr/>
              </a:pPr>
              <a:t>16</a:t>
            </a:fld>
            <a:endParaRPr lang="en-US" dirty="0"/>
          </a:p>
        </p:txBody>
      </p:sp>
    </p:spTree>
    <p:extLst>
      <p:ext uri="{BB962C8B-B14F-4D97-AF65-F5344CB8AC3E}">
        <p14:creationId xmlns:p14="http://schemas.microsoft.com/office/powerpoint/2010/main" val="39746232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ctr"/>
            <a:r>
              <a:rPr lang="en-US" sz="1200" kern="1200" dirty="0" smtClean="0">
                <a:solidFill>
                  <a:schemeClr val="tx1"/>
                </a:solidFill>
                <a:effectLst/>
                <a:latin typeface="Arial" charset="0"/>
                <a:ea typeface="ＭＳ Ｐゴシック" pitchFamily="-106" charset="-128"/>
                <a:cs typeface="ＭＳ Ｐゴシック" pitchFamily="-106" charset="-128"/>
              </a:rPr>
              <a:t>This is an overview of all employees paid from the fund for</a:t>
            </a:r>
            <a:r>
              <a:rPr lang="en-US" sz="1200" kern="1200" baseline="0" dirty="0" smtClean="0">
                <a:solidFill>
                  <a:schemeClr val="tx1"/>
                </a:solidFill>
                <a:effectLst/>
                <a:latin typeface="Arial" charset="0"/>
                <a:ea typeface="ＭＳ Ｐゴシック" pitchFamily="-106" charset="-128"/>
                <a:cs typeface="ＭＳ Ｐゴシック" pitchFamily="-106" charset="-128"/>
              </a:rPr>
              <a:t> each month of the certification period.  The PI has the ability to drill into additional details for an individual employee by clinking on their name—see next screenshot.</a:t>
            </a:r>
            <a:endParaRPr lang="en-US" sz="1200" kern="1200" dirty="0">
              <a:solidFill>
                <a:schemeClr val="tx1"/>
              </a:solidFill>
              <a:effectLst/>
              <a:latin typeface="Arial" charset="0"/>
              <a:ea typeface="ＭＳ Ｐゴシック" pitchFamily="-106" charset="-128"/>
              <a:cs typeface="ＭＳ Ｐゴシック" pitchFamily="-106" charset="-128"/>
            </a:endParaRPr>
          </a:p>
        </p:txBody>
      </p:sp>
      <p:sp>
        <p:nvSpPr>
          <p:cNvPr id="4" name="Slide Number Placeholder 3"/>
          <p:cNvSpPr>
            <a:spLocks noGrp="1"/>
          </p:cNvSpPr>
          <p:nvPr>
            <p:ph type="sldNum" sz="quarter" idx="10"/>
          </p:nvPr>
        </p:nvSpPr>
        <p:spPr/>
        <p:txBody>
          <a:bodyPr/>
          <a:lstStyle/>
          <a:p>
            <a:pPr>
              <a:defRPr/>
            </a:pPr>
            <a:fld id="{8839E9B5-F756-E441-A191-462654A539FF}" type="slidenum">
              <a:rPr lang="en-US" smtClean="0"/>
              <a:pPr>
                <a:defRPr/>
              </a:pPr>
              <a:t>17</a:t>
            </a:fld>
            <a:endParaRPr lang="en-US" dirty="0"/>
          </a:p>
        </p:txBody>
      </p:sp>
    </p:spTree>
    <p:extLst>
      <p:ext uri="{BB962C8B-B14F-4D97-AF65-F5344CB8AC3E}">
        <p14:creationId xmlns:p14="http://schemas.microsoft.com/office/powerpoint/2010/main" val="11070187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ctr"/>
            <a:r>
              <a:rPr lang="en-US" sz="1200" kern="1200" dirty="0" smtClean="0">
                <a:solidFill>
                  <a:schemeClr val="tx1"/>
                </a:solidFill>
                <a:effectLst/>
                <a:latin typeface="Arial" charset="0"/>
                <a:ea typeface="ＭＳ Ｐゴシック" pitchFamily="-106" charset="-128"/>
                <a:cs typeface="ＭＳ Ｐゴシック" pitchFamily="-106" charset="-128"/>
              </a:rPr>
              <a:t>This</a:t>
            </a:r>
            <a:r>
              <a:rPr lang="en-US" sz="1200" kern="1200" baseline="0" dirty="0" smtClean="0">
                <a:solidFill>
                  <a:schemeClr val="tx1"/>
                </a:solidFill>
                <a:effectLst/>
                <a:latin typeface="Arial" charset="0"/>
                <a:ea typeface="ＭＳ Ｐゴシック" pitchFamily="-106" charset="-128"/>
                <a:cs typeface="ＭＳ Ｐゴシック" pitchFamily="-106" charset="-128"/>
              </a:rPr>
              <a:t> an overview of an individual employee’s monthly pay against the fund to be certified</a:t>
            </a:r>
            <a:endParaRPr lang="en-US" sz="1200" kern="1200" dirty="0">
              <a:solidFill>
                <a:schemeClr val="tx1"/>
              </a:solidFill>
              <a:effectLst/>
              <a:latin typeface="Arial" charset="0"/>
              <a:ea typeface="ＭＳ Ｐゴシック" pitchFamily="-106" charset="-128"/>
              <a:cs typeface="ＭＳ Ｐゴシック" pitchFamily="-106" charset="-128"/>
            </a:endParaRPr>
          </a:p>
        </p:txBody>
      </p:sp>
      <p:sp>
        <p:nvSpPr>
          <p:cNvPr id="4" name="Slide Number Placeholder 3"/>
          <p:cNvSpPr>
            <a:spLocks noGrp="1"/>
          </p:cNvSpPr>
          <p:nvPr>
            <p:ph type="sldNum" sz="quarter" idx="10"/>
          </p:nvPr>
        </p:nvSpPr>
        <p:spPr/>
        <p:txBody>
          <a:bodyPr/>
          <a:lstStyle/>
          <a:p>
            <a:pPr>
              <a:defRPr/>
            </a:pPr>
            <a:fld id="{8839E9B5-F756-E441-A191-462654A539FF}" type="slidenum">
              <a:rPr lang="en-US" smtClean="0"/>
              <a:pPr>
                <a:defRPr/>
              </a:pPr>
              <a:t>18</a:t>
            </a:fld>
            <a:endParaRPr lang="en-US" dirty="0"/>
          </a:p>
        </p:txBody>
      </p:sp>
    </p:spTree>
    <p:extLst>
      <p:ext uri="{BB962C8B-B14F-4D97-AF65-F5344CB8AC3E}">
        <p14:creationId xmlns:p14="http://schemas.microsoft.com/office/powerpoint/2010/main" val="11927191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ctr"/>
            <a:r>
              <a:rPr lang="en-US" sz="1200" kern="1200" dirty="0" smtClean="0">
                <a:solidFill>
                  <a:schemeClr val="tx1"/>
                </a:solidFill>
                <a:effectLst/>
                <a:latin typeface="Arial" charset="0"/>
                <a:ea typeface="ＭＳ Ｐゴシック" pitchFamily="-106" charset="-128"/>
                <a:cs typeface="ＭＳ Ｐゴシック" pitchFamily="-106" charset="-128"/>
              </a:rPr>
              <a:t>This</a:t>
            </a:r>
            <a:r>
              <a:rPr lang="en-US" sz="1200" kern="1200" baseline="0" dirty="0" smtClean="0">
                <a:solidFill>
                  <a:schemeClr val="tx1"/>
                </a:solidFill>
                <a:effectLst/>
                <a:latin typeface="Arial" charset="0"/>
                <a:ea typeface="ＭＳ Ｐゴシック" pitchFamily="-106" charset="-128"/>
                <a:cs typeface="ＭＳ Ｐゴシック" pitchFamily="-106" charset="-128"/>
              </a:rPr>
              <a:t> is the certification screen presented to the PI when  he/she is ready to complete the certification.  The first two bulleted statements appear on every payroll certification.  Additional certification statement are presented based on Cost Notes appearing on the payroll details screen.  Additional information on Cost Notes is available on the Payroll Certification support site (link provided under the Resource section at the end of this presentation)</a:t>
            </a:r>
            <a:endParaRPr lang="en-US" sz="1200" kern="1200" dirty="0">
              <a:solidFill>
                <a:schemeClr val="tx1"/>
              </a:solidFill>
              <a:effectLst/>
              <a:latin typeface="Arial" charset="0"/>
              <a:ea typeface="ＭＳ Ｐゴシック" pitchFamily="-106" charset="-128"/>
              <a:cs typeface="ＭＳ Ｐゴシック" pitchFamily="-106" charset="-128"/>
            </a:endParaRPr>
          </a:p>
        </p:txBody>
      </p:sp>
      <p:sp>
        <p:nvSpPr>
          <p:cNvPr id="4" name="Slide Number Placeholder 3"/>
          <p:cNvSpPr>
            <a:spLocks noGrp="1"/>
          </p:cNvSpPr>
          <p:nvPr>
            <p:ph type="sldNum" sz="quarter" idx="10"/>
          </p:nvPr>
        </p:nvSpPr>
        <p:spPr/>
        <p:txBody>
          <a:bodyPr/>
          <a:lstStyle/>
          <a:p>
            <a:pPr>
              <a:defRPr/>
            </a:pPr>
            <a:fld id="{8839E9B5-F756-E441-A191-462654A539FF}" type="slidenum">
              <a:rPr lang="en-US" smtClean="0"/>
              <a:pPr>
                <a:defRPr/>
              </a:pPr>
              <a:t>19</a:t>
            </a:fld>
            <a:endParaRPr lang="en-US" dirty="0"/>
          </a:p>
        </p:txBody>
      </p:sp>
    </p:spTree>
    <p:extLst>
      <p:ext uri="{BB962C8B-B14F-4D97-AF65-F5344CB8AC3E}">
        <p14:creationId xmlns:p14="http://schemas.microsoft.com/office/powerpoint/2010/main" val="18660325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839E9B5-F756-E441-A191-462654A539FF}" type="slidenum">
              <a:rPr lang="en-US" smtClean="0"/>
              <a:pPr>
                <a:defRPr/>
              </a:pPr>
              <a:t>2</a:t>
            </a:fld>
            <a:endParaRPr lang="en-US" dirty="0"/>
          </a:p>
        </p:txBody>
      </p:sp>
    </p:spTree>
    <p:extLst>
      <p:ext uri="{BB962C8B-B14F-4D97-AF65-F5344CB8AC3E}">
        <p14:creationId xmlns:p14="http://schemas.microsoft.com/office/powerpoint/2010/main" val="17002491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839E9B5-F756-E441-A191-462654A539FF}" type="slidenum">
              <a:rPr lang="en-US" smtClean="0"/>
              <a:pPr>
                <a:defRPr/>
              </a:pPr>
              <a:t>20</a:t>
            </a:fld>
            <a:endParaRPr lang="en-US" dirty="0"/>
          </a:p>
        </p:txBody>
      </p:sp>
    </p:spTree>
    <p:extLst>
      <p:ext uri="{BB962C8B-B14F-4D97-AF65-F5344CB8AC3E}">
        <p14:creationId xmlns:p14="http://schemas.microsoft.com/office/powerpoint/2010/main" val="21945414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Principal</a:t>
            </a:r>
            <a:r>
              <a:rPr lang="en-US" baseline="0" dirty="0" smtClean="0"/>
              <a:t> Investigator Web Reporting System (PIWRS) is a report that is automatically generated each month and presented to the Prime PI.  The reports show all contract and grant funds associated with the PI for the given period.  There are various options to view information (e.g. budget, expense, balances); the view above is the “balance” view.  The review of monthly reports by the PI is recommended and complements the annual payroll certification process.  Note: these reports are made available to department analysts to review and modify projections in advance of distributing to the PI.  Department analyst also have the ability to add information related to non-contract and grant funds to allow for the presentment of all the PI’s resources in one location. </a:t>
            </a:r>
            <a:endParaRPr lang="en-US" dirty="0"/>
          </a:p>
        </p:txBody>
      </p:sp>
      <p:sp>
        <p:nvSpPr>
          <p:cNvPr id="4" name="Slide Number Placeholder 3"/>
          <p:cNvSpPr>
            <a:spLocks noGrp="1"/>
          </p:cNvSpPr>
          <p:nvPr>
            <p:ph type="sldNum" sz="quarter" idx="10"/>
          </p:nvPr>
        </p:nvSpPr>
        <p:spPr/>
        <p:txBody>
          <a:bodyPr/>
          <a:lstStyle/>
          <a:p>
            <a:pPr>
              <a:defRPr/>
            </a:pPr>
            <a:fld id="{8839E9B5-F756-E441-A191-462654A539FF}" type="slidenum">
              <a:rPr lang="en-US" smtClean="0"/>
              <a:pPr>
                <a:defRPr/>
              </a:pPr>
              <a:t>21</a:t>
            </a:fld>
            <a:endParaRPr lang="en-US" dirty="0"/>
          </a:p>
        </p:txBody>
      </p:sp>
    </p:spTree>
    <p:extLst>
      <p:ext uri="{BB962C8B-B14F-4D97-AF65-F5344CB8AC3E}">
        <p14:creationId xmlns:p14="http://schemas.microsoft.com/office/powerpoint/2010/main" val="6544894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a:t>
            </a:r>
            <a:r>
              <a:rPr lang="en-US" baseline="0" dirty="0" smtClean="0"/>
              <a:t> drilling into a funds details, the PI is presented with a list of all expenditures for the specific month.</a:t>
            </a:r>
            <a:endParaRPr lang="en-US" dirty="0"/>
          </a:p>
        </p:txBody>
      </p:sp>
      <p:sp>
        <p:nvSpPr>
          <p:cNvPr id="4" name="Slide Number Placeholder 3"/>
          <p:cNvSpPr>
            <a:spLocks noGrp="1"/>
          </p:cNvSpPr>
          <p:nvPr>
            <p:ph type="sldNum" sz="quarter" idx="10"/>
          </p:nvPr>
        </p:nvSpPr>
        <p:spPr/>
        <p:txBody>
          <a:bodyPr/>
          <a:lstStyle/>
          <a:p>
            <a:pPr>
              <a:defRPr/>
            </a:pPr>
            <a:fld id="{8839E9B5-F756-E441-A191-462654A539FF}" type="slidenum">
              <a:rPr lang="en-US" smtClean="0"/>
              <a:pPr>
                <a:defRPr/>
              </a:pPr>
              <a:t>22</a:t>
            </a:fld>
            <a:endParaRPr lang="en-US" dirty="0"/>
          </a:p>
        </p:txBody>
      </p:sp>
    </p:spTree>
    <p:extLst>
      <p:ext uri="{BB962C8B-B14F-4D97-AF65-F5344CB8AC3E}">
        <p14:creationId xmlns:p14="http://schemas.microsoft.com/office/powerpoint/2010/main" val="38598979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monthly</a:t>
            </a:r>
            <a:r>
              <a:rPr lang="en-US" baseline="0" dirty="0" smtClean="0"/>
              <a:t> PIWRS system has the ability for PI’s to drill into salary and other details of expenditures; this example is a drilldown into an individual employee paid on the PI’s award</a:t>
            </a:r>
            <a:endParaRPr lang="en-US" dirty="0"/>
          </a:p>
        </p:txBody>
      </p:sp>
      <p:sp>
        <p:nvSpPr>
          <p:cNvPr id="4" name="Slide Number Placeholder 3"/>
          <p:cNvSpPr>
            <a:spLocks noGrp="1"/>
          </p:cNvSpPr>
          <p:nvPr>
            <p:ph type="sldNum" sz="quarter" idx="10"/>
          </p:nvPr>
        </p:nvSpPr>
        <p:spPr/>
        <p:txBody>
          <a:bodyPr/>
          <a:lstStyle/>
          <a:p>
            <a:pPr>
              <a:defRPr/>
            </a:pPr>
            <a:fld id="{8839E9B5-F756-E441-A191-462654A539FF}" type="slidenum">
              <a:rPr lang="en-US" smtClean="0"/>
              <a:pPr>
                <a:defRPr/>
              </a:pPr>
              <a:t>23</a:t>
            </a:fld>
            <a:endParaRPr lang="en-US" dirty="0"/>
          </a:p>
        </p:txBody>
      </p:sp>
    </p:spTree>
    <p:extLst>
      <p:ext uri="{BB962C8B-B14F-4D97-AF65-F5344CB8AC3E}">
        <p14:creationId xmlns:p14="http://schemas.microsoft.com/office/powerpoint/2010/main" val="22885670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839E9B5-F756-E441-A191-462654A539FF}" type="slidenum">
              <a:rPr lang="en-US" smtClean="0"/>
              <a:pPr>
                <a:defRPr/>
              </a:pPr>
              <a:t>24</a:t>
            </a:fld>
            <a:endParaRPr lang="en-US" dirty="0"/>
          </a:p>
        </p:txBody>
      </p:sp>
    </p:spTree>
    <p:extLst>
      <p:ext uri="{BB962C8B-B14F-4D97-AF65-F5344CB8AC3E}">
        <p14:creationId xmlns:p14="http://schemas.microsoft.com/office/powerpoint/2010/main" val="19677560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a listing of the administrative reports that are available to the Central Office to monitor certifications</a:t>
            </a:r>
            <a:endParaRPr lang="en-US" dirty="0"/>
          </a:p>
        </p:txBody>
      </p:sp>
      <p:sp>
        <p:nvSpPr>
          <p:cNvPr id="4" name="Slide Number Placeholder 3"/>
          <p:cNvSpPr>
            <a:spLocks noGrp="1"/>
          </p:cNvSpPr>
          <p:nvPr>
            <p:ph type="sldNum" sz="quarter" idx="10"/>
          </p:nvPr>
        </p:nvSpPr>
        <p:spPr/>
        <p:txBody>
          <a:bodyPr/>
          <a:lstStyle/>
          <a:p>
            <a:pPr>
              <a:defRPr/>
            </a:pPr>
            <a:fld id="{8839E9B5-F756-E441-A191-462654A539FF}" type="slidenum">
              <a:rPr lang="en-US" smtClean="0"/>
              <a:pPr>
                <a:defRPr/>
              </a:pPr>
              <a:t>25</a:t>
            </a:fld>
            <a:endParaRPr lang="en-US" dirty="0"/>
          </a:p>
        </p:txBody>
      </p:sp>
    </p:spTree>
    <p:extLst>
      <p:ext uri="{BB962C8B-B14F-4D97-AF65-F5344CB8AC3E}">
        <p14:creationId xmlns:p14="http://schemas.microsoft.com/office/powerpoint/2010/main" val="42855970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a:t>
            </a:r>
            <a:r>
              <a:rPr lang="en-US" baseline="0" dirty="0" smtClean="0"/>
              <a:t> this is the test environment</a:t>
            </a:r>
            <a:endParaRPr lang="en-US" dirty="0"/>
          </a:p>
        </p:txBody>
      </p:sp>
      <p:sp>
        <p:nvSpPr>
          <p:cNvPr id="4" name="Slide Number Placeholder 3"/>
          <p:cNvSpPr>
            <a:spLocks noGrp="1"/>
          </p:cNvSpPr>
          <p:nvPr>
            <p:ph type="sldNum" sz="quarter" idx="10"/>
          </p:nvPr>
        </p:nvSpPr>
        <p:spPr/>
        <p:txBody>
          <a:bodyPr/>
          <a:lstStyle/>
          <a:p>
            <a:pPr>
              <a:defRPr/>
            </a:pPr>
            <a:fld id="{8839E9B5-F756-E441-A191-462654A539FF}" type="slidenum">
              <a:rPr lang="en-US" smtClean="0"/>
              <a:pPr>
                <a:defRPr/>
              </a:pPr>
              <a:t>26</a:t>
            </a:fld>
            <a:endParaRPr lang="en-US" dirty="0"/>
          </a:p>
        </p:txBody>
      </p:sp>
    </p:spTree>
    <p:extLst>
      <p:ext uri="{BB962C8B-B14F-4D97-AF65-F5344CB8AC3E}">
        <p14:creationId xmlns:p14="http://schemas.microsoft.com/office/powerpoint/2010/main" val="29286368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839E9B5-F756-E441-A191-462654A539FF}" type="slidenum">
              <a:rPr lang="en-US" smtClean="0"/>
              <a:pPr>
                <a:defRPr/>
              </a:pPr>
              <a:t>27</a:t>
            </a:fld>
            <a:endParaRPr lang="en-US" dirty="0"/>
          </a:p>
        </p:txBody>
      </p:sp>
    </p:spTree>
    <p:extLst>
      <p:ext uri="{BB962C8B-B14F-4D97-AF65-F5344CB8AC3E}">
        <p14:creationId xmlns:p14="http://schemas.microsoft.com/office/powerpoint/2010/main" val="23950111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839E9B5-F756-E441-A191-462654A539FF}" type="slidenum">
              <a:rPr lang="en-US" smtClean="0"/>
              <a:pPr>
                <a:defRPr/>
              </a:pPr>
              <a:t>28</a:t>
            </a:fld>
            <a:endParaRPr lang="en-US" dirty="0"/>
          </a:p>
        </p:txBody>
      </p:sp>
    </p:spTree>
    <p:extLst>
      <p:ext uri="{BB962C8B-B14F-4D97-AF65-F5344CB8AC3E}">
        <p14:creationId xmlns:p14="http://schemas.microsoft.com/office/powerpoint/2010/main" val="8630361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839E9B5-F756-E441-A191-462654A539FF}" type="slidenum">
              <a:rPr lang="en-US" smtClean="0"/>
              <a:pPr>
                <a:defRPr/>
              </a:pPr>
              <a:t>29</a:t>
            </a:fld>
            <a:endParaRPr lang="en-US" dirty="0"/>
          </a:p>
        </p:txBody>
      </p:sp>
    </p:spTree>
    <p:extLst>
      <p:ext uri="{BB962C8B-B14F-4D97-AF65-F5344CB8AC3E}">
        <p14:creationId xmlns:p14="http://schemas.microsoft.com/office/powerpoint/2010/main" val="42760008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See Process </a:t>
            </a:r>
            <a:r>
              <a:rPr lang="en-US" dirty="0" smtClean="0"/>
              <a:t>Flow </a:t>
            </a:r>
            <a:r>
              <a:rPr lang="en-US" dirty="0" smtClean="0"/>
              <a:t>Diagram Handout</a:t>
            </a:r>
            <a:endParaRPr lang="en-US" dirty="0"/>
          </a:p>
        </p:txBody>
      </p:sp>
      <p:sp>
        <p:nvSpPr>
          <p:cNvPr id="4" name="Slide Number Placeholder 3"/>
          <p:cNvSpPr>
            <a:spLocks noGrp="1"/>
          </p:cNvSpPr>
          <p:nvPr>
            <p:ph type="sldNum" sz="quarter" idx="10"/>
          </p:nvPr>
        </p:nvSpPr>
        <p:spPr/>
        <p:txBody>
          <a:bodyPr/>
          <a:lstStyle/>
          <a:p>
            <a:pPr>
              <a:defRPr/>
            </a:pPr>
            <a:fld id="{8839E9B5-F756-E441-A191-462654A539FF}" type="slidenum">
              <a:rPr lang="en-US" smtClean="0"/>
              <a:pPr>
                <a:defRPr/>
              </a:pPr>
              <a:t>3</a:t>
            </a:fld>
            <a:endParaRPr lang="en-US" dirty="0"/>
          </a:p>
        </p:txBody>
      </p:sp>
    </p:spTree>
    <p:extLst>
      <p:ext uri="{BB962C8B-B14F-4D97-AF65-F5344CB8AC3E}">
        <p14:creationId xmlns:p14="http://schemas.microsoft.com/office/powerpoint/2010/main" val="25101708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839E9B5-F756-E441-A191-462654A539FF}" type="slidenum">
              <a:rPr lang="en-US" smtClean="0"/>
              <a:pPr>
                <a:defRPr/>
              </a:pPr>
              <a:t>4</a:t>
            </a:fld>
            <a:endParaRPr lang="en-US" dirty="0"/>
          </a:p>
        </p:txBody>
      </p:sp>
    </p:spTree>
    <p:extLst>
      <p:ext uri="{BB962C8B-B14F-4D97-AF65-F5344CB8AC3E}">
        <p14:creationId xmlns:p14="http://schemas.microsoft.com/office/powerpoint/2010/main" val="10857047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839E9B5-F756-E441-A191-462654A539FF}" type="slidenum">
              <a:rPr lang="en-US" smtClean="0"/>
              <a:pPr>
                <a:defRPr/>
              </a:pPr>
              <a:t>5</a:t>
            </a:fld>
            <a:endParaRPr lang="en-US" dirty="0"/>
          </a:p>
        </p:txBody>
      </p:sp>
    </p:spTree>
    <p:extLst>
      <p:ext uri="{BB962C8B-B14F-4D97-AF65-F5344CB8AC3E}">
        <p14:creationId xmlns:p14="http://schemas.microsoft.com/office/powerpoint/2010/main" val="4658679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839E9B5-F756-E441-A191-462654A539FF}" type="slidenum">
              <a:rPr lang="en-US" smtClean="0"/>
              <a:pPr>
                <a:defRPr/>
              </a:pPr>
              <a:t>6</a:t>
            </a:fld>
            <a:endParaRPr lang="en-US" dirty="0"/>
          </a:p>
        </p:txBody>
      </p:sp>
    </p:spTree>
    <p:extLst>
      <p:ext uri="{BB962C8B-B14F-4D97-AF65-F5344CB8AC3E}">
        <p14:creationId xmlns:p14="http://schemas.microsoft.com/office/powerpoint/2010/main" val="27512587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t>
            </a:r>
            <a:endParaRPr lang="en-US" dirty="0"/>
          </a:p>
        </p:txBody>
      </p:sp>
      <p:sp>
        <p:nvSpPr>
          <p:cNvPr id="4" name="Slide Number Placeholder 3"/>
          <p:cNvSpPr>
            <a:spLocks noGrp="1"/>
          </p:cNvSpPr>
          <p:nvPr>
            <p:ph type="sldNum" sz="quarter" idx="10"/>
          </p:nvPr>
        </p:nvSpPr>
        <p:spPr/>
        <p:txBody>
          <a:bodyPr/>
          <a:lstStyle/>
          <a:p>
            <a:pPr>
              <a:defRPr/>
            </a:pPr>
            <a:fld id="{8839E9B5-F756-E441-A191-462654A539FF}" type="slidenum">
              <a:rPr lang="en-US" smtClean="0"/>
              <a:pPr>
                <a:defRPr/>
              </a:pPr>
              <a:t>7</a:t>
            </a:fld>
            <a:endParaRPr lang="en-US" dirty="0"/>
          </a:p>
        </p:txBody>
      </p:sp>
    </p:spTree>
    <p:extLst>
      <p:ext uri="{BB962C8B-B14F-4D97-AF65-F5344CB8AC3E}">
        <p14:creationId xmlns:p14="http://schemas.microsoft.com/office/powerpoint/2010/main" val="35979657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839E9B5-F756-E441-A191-462654A539FF}" type="slidenum">
              <a:rPr lang="en-US" smtClean="0"/>
              <a:pPr>
                <a:defRPr/>
              </a:pPr>
              <a:t>8</a:t>
            </a:fld>
            <a:endParaRPr lang="en-US" dirty="0"/>
          </a:p>
        </p:txBody>
      </p:sp>
    </p:spTree>
    <p:extLst>
      <p:ext uri="{BB962C8B-B14F-4D97-AF65-F5344CB8AC3E}">
        <p14:creationId xmlns:p14="http://schemas.microsoft.com/office/powerpoint/2010/main" val="12301395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839E9B5-F756-E441-A191-462654A539FF}" type="slidenum">
              <a:rPr lang="en-US" smtClean="0"/>
              <a:pPr>
                <a:defRPr/>
              </a:pPr>
              <a:t>9</a:t>
            </a:fld>
            <a:endParaRPr lang="en-US" dirty="0"/>
          </a:p>
        </p:txBody>
      </p:sp>
    </p:spTree>
    <p:extLst>
      <p:ext uri="{BB962C8B-B14F-4D97-AF65-F5344CB8AC3E}">
        <p14:creationId xmlns:p14="http://schemas.microsoft.com/office/powerpoint/2010/main" val="4050675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43" descr="full_blue_tt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3"/>
          <p:cNvSpPr>
            <a:spLocks noGrp="1" noChangeArrowheads="1"/>
          </p:cNvSpPr>
          <p:nvPr>
            <p:ph type="ctrTitle"/>
          </p:nvPr>
        </p:nvSpPr>
        <p:spPr>
          <a:xfrm>
            <a:off x="3200400" y="381000"/>
            <a:ext cx="5562600" cy="2743200"/>
          </a:xfrm>
        </p:spPr>
        <p:txBody>
          <a:bodyPr/>
          <a:lstStyle>
            <a:lvl1pPr>
              <a:defRPr sz="4800">
                <a:solidFill>
                  <a:schemeClr val="bg1"/>
                </a:solidFill>
              </a:defRPr>
            </a:lvl1pPr>
          </a:lstStyle>
          <a:p>
            <a:pPr lvl="0"/>
            <a:r>
              <a:rPr lang="en-US" altLang="en-US" noProof="0" smtClean="0"/>
              <a:t>Click to edit Master title style</a:t>
            </a:r>
          </a:p>
        </p:txBody>
      </p:sp>
      <p:sp>
        <p:nvSpPr>
          <p:cNvPr id="5124" name="Rectangle 4"/>
          <p:cNvSpPr>
            <a:spLocks noGrp="1" noChangeArrowheads="1"/>
          </p:cNvSpPr>
          <p:nvPr>
            <p:ph type="subTitle" idx="1"/>
          </p:nvPr>
        </p:nvSpPr>
        <p:spPr>
          <a:xfrm>
            <a:off x="3200400" y="3276600"/>
            <a:ext cx="5562600" cy="2362200"/>
          </a:xfrm>
        </p:spPr>
        <p:txBody>
          <a:bodyPr/>
          <a:lstStyle>
            <a:lvl1pPr marL="0" indent="0">
              <a:buFont typeface="Wingdings" pitchFamily="2" charset="2"/>
              <a:buNone/>
              <a:defRPr sz="3200">
                <a:solidFill>
                  <a:srgbClr val="F1AB00"/>
                </a:solidFill>
              </a:defRPr>
            </a:lvl1pPr>
          </a:lstStyle>
          <a:p>
            <a:pPr lvl="0"/>
            <a:r>
              <a:rPr lang="en-US" altLang="en-US" noProof="0" smtClean="0"/>
              <a:t>Click to edit Master subtitle style</a:t>
            </a:r>
          </a:p>
        </p:txBody>
      </p:sp>
    </p:spTree>
    <p:extLst>
      <p:ext uri="{BB962C8B-B14F-4D97-AF65-F5344CB8AC3E}">
        <p14:creationId xmlns:p14="http://schemas.microsoft.com/office/powerpoint/2010/main" val="309679208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No Subtitle-Bulletpoints">
    <p:spTree>
      <p:nvGrpSpPr>
        <p:cNvPr id="1" name=""/>
        <p:cNvGrpSpPr/>
        <p:nvPr/>
      </p:nvGrpSpPr>
      <p:grpSpPr>
        <a:xfrm>
          <a:off x="0" y="0"/>
          <a:ext cx="0" cy="0"/>
          <a:chOff x="0" y="0"/>
          <a:chExt cx="0" cy="0"/>
        </a:xfrm>
      </p:grpSpPr>
      <p:sp>
        <p:nvSpPr>
          <p:cNvPr id="2" name="Title 1"/>
          <p:cNvSpPr>
            <a:spLocks noGrp="1"/>
          </p:cNvSpPr>
          <p:nvPr>
            <p:ph type="title"/>
          </p:nvPr>
        </p:nvSpPr>
        <p:spPr>
          <a:xfrm>
            <a:off x="365760" y="146304"/>
            <a:ext cx="6773332" cy="632513"/>
          </a:xfrm>
          <a:prstGeom prst="rect">
            <a:avLst/>
          </a:prstGeom>
        </p:spPr>
        <p:txBody>
          <a:bodyPr vert="horz" anchor="ctr"/>
          <a:lstStyle>
            <a:lvl1pPr algn="l">
              <a:defRPr sz="3200" b="1">
                <a:solidFill>
                  <a:schemeClr val="tx1"/>
                </a:solidFill>
                <a:latin typeface="+mj-lt"/>
                <a:cs typeface="Arial Narrow"/>
              </a:defRPr>
            </a:lvl1pPr>
          </a:lstStyle>
          <a:p>
            <a:endParaRPr lang="en-US" dirty="0"/>
          </a:p>
        </p:txBody>
      </p:sp>
      <p:sp>
        <p:nvSpPr>
          <p:cNvPr id="10" name="Slide Number Placeholder 5"/>
          <p:cNvSpPr>
            <a:spLocks noGrp="1"/>
          </p:cNvSpPr>
          <p:nvPr>
            <p:ph type="sldNum" sz="quarter" idx="4"/>
          </p:nvPr>
        </p:nvSpPr>
        <p:spPr>
          <a:xfrm>
            <a:off x="8726507" y="6497437"/>
            <a:ext cx="290509" cy="286807"/>
          </a:xfrm>
          <a:prstGeom prst="rect">
            <a:avLst/>
          </a:prstGeom>
        </p:spPr>
        <p:txBody>
          <a:bodyPr vert="horz" wrap="square" lIns="91440" tIns="45720" rIns="91440" bIns="45720" numCol="1" anchor="ctr" anchorCtr="0" compatLnSpc="1">
            <a:prstTxWarp prst="textNoShape">
              <a:avLst/>
            </a:prstTxWarp>
          </a:bodyPr>
          <a:lstStyle>
            <a:lvl1pPr>
              <a:defRPr sz="800" b="0" baseline="0">
                <a:solidFill>
                  <a:schemeClr val="bg1">
                    <a:lumMod val="50000"/>
                  </a:schemeClr>
                </a:solidFill>
                <a:latin typeface="Arial Narrow" pitchFamily="-106" charset="0"/>
                <a:ea typeface="Arial Narrow" pitchFamily="-106" charset="0"/>
                <a:cs typeface="Arial Narrow" pitchFamily="-106" charset="0"/>
              </a:defRPr>
            </a:lvl1pPr>
          </a:lstStyle>
          <a:p>
            <a:fld id="{EFD2656D-1963-1549-B61C-EC61E9853F90}" type="slidenum">
              <a:rPr lang="en-US" smtClean="0"/>
              <a:pPr/>
              <a:t>‹#›</a:t>
            </a:fld>
            <a:endParaRPr lang="en-US" dirty="0"/>
          </a:p>
        </p:txBody>
      </p:sp>
      <p:sp>
        <p:nvSpPr>
          <p:cNvPr id="8" name="Rectangle 4"/>
          <p:cNvSpPr>
            <a:spLocks noGrp="1" noChangeArrowheads="1"/>
          </p:cNvSpPr>
          <p:nvPr>
            <p:ph idx="1" hasCustomPrompt="1"/>
          </p:nvPr>
        </p:nvSpPr>
        <p:spPr bwMode="auto">
          <a:xfrm>
            <a:off x="365760" y="982133"/>
            <a:ext cx="8321040" cy="5266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5pPr>
              <a:defRPr/>
            </a:lvl5p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a:p>
            <a:pPr lvl="5"/>
            <a:endParaRPr lang="en-US" altLang="en-US" dirty="0" smtClean="0"/>
          </a:p>
        </p:txBody>
      </p:sp>
    </p:spTree>
    <p:extLst>
      <p:ext uri="{BB962C8B-B14F-4D97-AF65-F5344CB8AC3E}">
        <p14:creationId xmlns:p14="http://schemas.microsoft.com/office/powerpoint/2010/main" val="272905305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heme" Target="../theme/theme1.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B4975A"/>
            </a:gs>
            <a:gs pos="0">
              <a:schemeClr val="bg1"/>
            </a:gs>
            <a:gs pos="0">
              <a:schemeClr val="bg1"/>
            </a:gs>
          </a:gsLst>
          <a:lin ang="5400000" scaled="1"/>
          <a:tileRect/>
        </a:gra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title"/>
          </p:nvPr>
        </p:nvSpPr>
        <p:spPr bwMode="auto">
          <a:xfrm>
            <a:off x="176212" y="123825"/>
            <a:ext cx="82296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1028" name="Rectangle 4"/>
          <p:cNvSpPr>
            <a:spLocks noGrp="1" noChangeArrowheads="1"/>
          </p:cNvSpPr>
          <p:nvPr>
            <p:ph type="body" idx="1"/>
          </p:nvPr>
        </p:nvSpPr>
        <p:spPr bwMode="auto">
          <a:xfrm>
            <a:off x="414867" y="1117600"/>
            <a:ext cx="8229600" cy="50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pic>
        <p:nvPicPr>
          <p:cNvPr id="2" name="Picture 1"/>
          <p:cNvPicPr>
            <a:picLocks noChangeAspect="1"/>
          </p:cNvPicPr>
          <p:nvPr userDrawn="1"/>
        </p:nvPicPr>
        <p:blipFill>
          <a:blip r:embed="rId4"/>
          <a:stretch>
            <a:fillRect/>
          </a:stretch>
        </p:blipFill>
        <p:spPr>
          <a:xfrm>
            <a:off x="7667625" y="0"/>
            <a:ext cx="1476375" cy="809625"/>
          </a:xfrm>
          <a:prstGeom prst="rect">
            <a:avLst/>
          </a:prstGeom>
        </p:spPr>
      </p:pic>
      <p:pic>
        <p:nvPicPr>
          <p:cNvPr id="3" name="Picture 2"/>
          <p:cNvPicPr>
            <a:picLocks noChangeAspect="1"/>
          </p:cNvPicPr>
          <p:nvPr userDrawn="1"/>
        </p:nvPicPr>
        <p:blipFill>
          <a:blip r:embed="rId5"/>
          <a:stretch>
            <a:fillRect/>
          </a:stretch>
        </p:blipFill>
        <p:spPr>
          <a:xfrm>
            <a:off x="7500730" y="0"/>
            <a:ext cx="1643270" cy="939486"/>
          </a:xfrm>
          <a:prstGeom prst="rect">
            <a:avLst/>
          </a:prstGeom>
        </p:spPr>
      </p:pic>
    </p:spTree>
    <p:extLst>
      <p:ext uri="{BB962C8B-B14F-4D97-AF65-F5344CB8AC3E}">
        <p14:creationId xmlns:p14="http://schemas.microsoft.com/office/powerpoint/2010/main" val="938189552"/>
      </p:ext>
    </p:extLst>
  </p:cSld>
  <p:clrMap bg1="lt1" tx1="dk1" bg2="lt2" tx2="dk2" accent1="accent1" accent2="accent2" accent3="accent3" accent4="accent4" accent5="accent5" accent6="accent6" hlink="hlink" folHlink="folHlink"/>
  <p:sldLayoutIdLst>
    <p:sldLayoutId id="2147483801" r:id="rId1"/>
    <p:sldLayoutId id="2147483806" r:id="rId2"/>
  </p:sldLayoutIdLst>
  <p:timing>
    <p:tnLst>
      <p:par>
        <p:cTn id="1" dur="indefinite" restart="never" nodeType="tmRoot"/>
      </p:par>
    </p:tnLst>
  </p:timing>
  <p:hf hdr="0" ftr="0" dt="0"/>
  <p:txStyles>
    <p:titleStyle>
      <a:lvl1pPr algn="l" rtl="0" eaLnBrk="1" fontAlgn="base" hangingPunct="1">
        <a:spcBef>
          <a:spcPct val="0"/>
        </a:spcBef>
        <a:spcAft>
          <a:spcPct val="0"/>
        </a:spcAft>
        <a:defRPr sz="3900" b="1">
          <a:solidFill>
            <a:schemeClr val="tx1"/>
          </a:solidFill>
          <a:latin typeface="+mj-lt"/>
          <a:ea typeface="+mj-ea"/>
          <a:cs typeface="+mj-cs"/>
        </a:defRPr>
      </a:lvl1pPr>
      <a:lvl2pPr algn="l" rtl="0" eaLnBrk="1" fontAlgn="base" hangingPunct="1">
        <a:spcBef>
          <a:spcPct val="0"/>
        </a:spcBef>
        <a:spcAft>
          <a:spcPct val="0"/>
        </a:spcAft>
        <a:defRPr sz="3900" b="1">
          <a:solidFill>
            <a:schemeClr val="tx1"/>
          </a:solidFill>
          <a:latin typeface="Arial" charset="0"/>
        </a:defRPr>
      </a:lvl2pPr>
      <a:lvl3pPr algn="l" rtl="0" eaLnBrk="1" fontAlgn="base" hangingPunct="1">
        <a:spcBef>
          <a:spcPct val="0"/>
        </a:spcBef>
        <a:spcAft>
          <a:spcPct val="0"/>
        </a:spcAft>
        <a:defRPr sz="3900" b="1">
          <a:solidFill>
            <a:schemeClr val="tx1"/>
          </a:solidFill>
          <a:latin typeface="Arial" charset="0"/>
        </a:defRPr>
      </a:lvl3pPr>
      <a:lvl4pPr algn="l" rtl="0" eaLnBrk="1" fontAlgn="base" hangingPunct="1">
        <a:spcBef>
          <a:spcPct val="0"/>
        </a:spcBef>
        <a:spcAft>
          <a:spcPct val="0"/>
        </a:spcAft>
        <a:defRPr sz="3900" b="1">
          <a:solidFill>
            <a:schemeClr val="tx1"/>
          </a:solidFill>
          <a:latin typeface="Arial" charset="0"/>
        </a:defRPr>
      </a:lvl4pPr>
      <a:lvl5pPr algn="l" rtl="0" eaLnBrk="1" fontAlgn="base" hangingPunct="1">
        <a:spcBef>
          <a:spcPct val="0"/>
        </a:spcBef>
        <a:spcAft>
          <a:spcPct val="0"/>
        </a:spcAft>
        <a:defRPr sz="3900" b="1">
          <a:solidFill>
            <a:schemeClr val="tx1"/>
          </a:solidFill>
          <a:latin typeface="Arial" charset="0"/>
        </a:defRPr>
      </a:lvl5pPr>
      <a:lvl6pPr marL="457200" algn="l" rtl="0" eaLnBrk="1" fontAlgn="base" hangingPunct="1">
        <a:spcBef>
          <a:spcPct val="0"/>
        </a:spcBef>
        <a:spcAft>
          <a:spcPct val="0"/>
        </a:spcAft>
        <a:defRPr sz="3900" b="1">
          <a:solidFill>
            <a:schemeClr val="tx1"/>
          </a:solidFill>
          <a:latin typeface="Arial" charset="0"/>
        </a:defRPr>
      </a:lvl6pPr>
      <a:lvl7pPr marL="914400" algn="l" rtl="0" eaLnBrk="1" fontAlgn="base" hangingPunct="1">
        <a:spcBef>
          <a:spcPct val="0"/>
        </a:spcBef>
        <a:spcAft>
          <a:spcPct val="0"/>
        </a:spcAft>
        <a:defRPr sz="3900" b="1">
          <a:solidFill>
            <a:schemeClr val="tx1"/>
          </a:solidFill>
          <a:latin typeface="Arial" charset="0"/>
        </a:defRPr>
      </a:lvl7pPr>
      <a:lvl8pPr marL="1371600" algn="l" rtl="0" eaLnBrk="1" fontAlgn="base" hangingPunct="1">
        <a:spcBef>
          <a:spcPct val="0"/>
        </a:spcBef>
        <a:spcAft>
          <a:spcPct val="0"/>
        </a:spcAft>
        <a:defRPr sz="3900" b="1">
          <a:solidFill>
            <a:schemeClr val="tx1"/>
          </a:solidFill>
          <a:latin typeface="Arial" charset="0"/>
        </a:defRPr>
      </a:lvl8pPr>
      <a:lvl9pPr marL="1828800" algn="l" rtl="0" eaLnBrk="1" fontAlgn="base" hangingPunct="1">
        <a:spcBef>
          <a:spcPct val="0"/>
        </a:spcBef>
        <a:spcAft>
          <a:spcPct val="0"/>
        </a:spcAft>
        <a:defRPr sz="3900" b="1">
          <a:solidFill>
            <a:schemeClr val="tx1"/>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Blip>
          <a:blip r:embed="rId6"/>
        </a:buBlip>
        <a:defRPr sz="3000">
          <a:solidFill>
            <a:schemeClr val="tx1"/>
          </a:solidFill>
          <a:latin typeface="+mn-lt"/>
          <a:ea typeface="+mn-ea"/>
          <a:cs typeface="+mn-cs"/>
        </a:defRPr>
      </a:lvl1pPr>
      <a:lvl2pPr marL="692150" indent="-347663" algn="l" rtl="0" eaLnBrk="1" fontAlgn="base" hangingPunct="1">
        <a:spcBef>
          <a:spcPct val="20000"/>
        </a:spcBef>
        <a:spcAft>
          <a:spcPct val="0"/>
        </a:spcAft>
        <a:buClr>
          <a:schemeClr val="accent2"/>
        </a:buClr>
        <a:buSzPct val="70000"/>
        <a:buFont typeface="Wingdings" pitchFamily="2" charset="2"/>
        <a:buBlip>
          <a:blip r:embed="rId7"/>
        </a:buBlip>
        <a:defRPr sz="2600">
          <a:solidFill>
            <a:schemeClr val="tx1"/>
          </a:solidFill>
          <a:latin typeface="+mn-lt"/>
        </a:defRPr>
      </a:lvl2pPr>
      <a:lvl3pPr marL="987425" indent="-293688" algn="l" rtl="0" eaLnBrk="1" fontAlgn="base" hangingPunct="1">
        <a:spcBef>
          <a:spcPct val="20000"/>
        </a:spcBef>
        <a:spcAft>
          <a:spcPct val="0"/>
        </a:spcAft>
        <a:buClr>
          <a:schemeClr val="accent1"/>
        </a:buClr>
        <a:buSzPct val="70000"/>
        <a:buFont typeface="Wingdings" pitchFamily="2" charset="2"/>
        <a:buBlip>
          <a:blip r:embed="rId8"/>
        </a:buBlip>
        <a:defRPr sz="2300">
          <a:solidFill>
            <a:schemeClr val="tx1"/>
          </a:solidFill>
          <a:latin typeface="+mn-lt"/>
        </a:defRPr>
      </a:lvl3pPr>
      <a:lvl4pPr marL="1281113" indent="-292100" algn="l" rtl="0" eaLnBrk="1" fontAlgn="base" hangingPunct="1">
        <a:spcBef>
          <a:spcPct val="20000"/>
        </a:spcBef>
        <a:spcAft>
          <a:spcPct val="0"/>
        </a:spcAft>
        <a:buClr>
          <a:schemeClr val="tx2"/>
        </a:buClr>
        <a:buSzPct val="75000"/>
        <a:buFont typeface="Wingdings" pitchFamily="2" charset="2"/>
        <a:buBlip>
          <a:blip r:embed="rId7"/>
        </a:buBlip>
        <a:defRPr sz="2000">
          <a:solidFill>
            <a:schemeClr val="tx1"/>
          </a:solidFill>
          <a:latin typeface="+mn-lt"/>
        </a:defRPr>
      </a:lvl4pPr>
      <a:lvl5pPr marL="1598613" indent="-315913" algn="l" rtl="0" eaLnBrk="1" fontAlgn="base" hangingPunct="1">
        <a:spcBef>
          <a:spcPct val="20000"/>
        </a:spcBef>
        <a:spcAft>
          <a:spcPct val="0"/>
        </a:spcAft>
        <a:buClr>
          <a:schemeClr val="folHlink"/>
        </a:buClr>
        <a:buSzPct val="80000"/>
        <a:buFont typeface="Wingdings" pitchFamily="2" charset="2"/>
        <a:buBlip>
          <a:blip r:embed="rId8"/>
        </a:buBlip>
        <a:defRPr sz="2000">
          <a:solidFill>
            <a:schemeClr val="tx1"/>
          </a:solidFill>
          <a:latin typeface="+mn-lt"/>
        </a:defRPr>
      </a:lvl5pPr>
      <a:lvl6pPr marL="2055813" indent="-315913" algn="l" rtl="0" eaLnBrk="1" fontAlgn="base" hangingPunct="1">
        <a:spcBef>
          <a:spcPct val="20000"/>
        </a:spcBef>
        <a:spcAft>
          <a:spcPct val="0"/>
        </a:spcAft>
        <a:buClr>
          <a:schemeClr val="folHlink"/>
        </a:buClr>
        <a:buSzPct val="80000"/>
        <a:buFont typeface="Wingdings" pitchFamily="2" charset="2"/>
        <a:buBlip>
          <a:blip r:embed="rId8"/>
        </a:buBlip>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Blip>
          <a:blip r:embed="rId8"/>
        </a:buBlip>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Blip>
          <a:blip r:embed="rId8"/>
        </a:buBlip>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Blip>
          <a:blip r:embed="rId8"/>
        </a:buBlip>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tmp"/><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tmp"/><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ites.nationalacademies.org/cs/groups/pgasite/documents/webpage/pga_055994.pdf"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hyperlink" Target="http://fboapps.ucr.edu/policies/index.php?path=viewPolicies.php&amp;policy=200-40" TargetMode="External"/><Relationship Id="rId4" Type="http://schemas.openxmlformats.org/officeDocument/2006/relationships/hyperlink" Target="http://cnc.ucr.edu/piwrs/salary.html"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15799" y="2221579"/>
            <a:ext cx="5984331" cy="3416320"/>
          </a:xfrm>
          <a:prstGeom prst="rect">
            <a:avLst/>
          </a:prstGeom>
          <a:noFill/>
        </p:spPr>
        <p:txBody>
          <a:bodyPr wrap="none" lIns="91440" tIns="45720" rIns="91440" bIns="45720">
            <a:spAutoFit/>
          </a:bodyPr>
          <a:lstStyle/>
          <a:p>
            <a:pPr algn="ctr"/>
            <a:r>
              <a:rPr lang="en-US" sz="4800" b="0" cap="none" spc="0" baseline="0" dirty="0" smtClean="0">
                <a:ln w="0"/>
                <a:solidFill>
                  <a:srgbClr val="B4975A"/>
                </a:solidFill>
                <a:effectLst>
                  <a:outerShdw blurRad="38100" dist="25400" dir="5400000" algn="ctr" rotWithShape="0">
                    <a:srgbClr val="6E747A">
                      <a:alpha val="43000"/>
                    </a:srgbClr>
                  </a:outerShdw>
                </a:effectLst>
              </a:rPr>
              <a:t>Payroll Certifications</a:t>
            </a:r>
          </a:p>
          <a:p>
            <a:pPr algn="ctr"/>
            <a:r>
              <a:rPr lang="en-US" sz="2800" baseline="0" dirty="0" smtClean="0">
                <a:ln w="0"/>
                <a:solidFill>
                  <a:srgbClr val="B4975A"/>
                </a:solidFill>
                <a:effectLst>
                  <a:outerShdw blurRad="38100" dist="25400" dir="5400000" algn="ctr" rotWithShape="0">
                    <a:srgbClr val="6E747A">
                      <a:alpha val="43000"/>
                    </a:srgbClr>
                  </a:outerShdw>
                </a:effectLst>
              </a:rPr>
              <a:t>ERS Requirement Workgroup </a:t>
            </a:r>
          </a:p>
          <a:p>
            <a:pPr algn="ctr"/>
            <a:r>
              <a:rPr lang="en-US" sz="2800" b="0" cap="none" spc="0" baseline="0" dirty="0" smtClean="0">
                <a:ln w="0"/>
                <a:solidFill>
                  <a:srgbClr val="B4975A"/>
                </a:solidFill>
                <a:effectLst>
                  <a:outerShdw blurRad="38100" dist="25400" dir="5400000" algn="ctr" rotWithShape="0">
                    <a:srgbClr val="6E747A">
                      <a:alpha val="43000"/>
                    </a:srgbClr>
                  </a:outerShdw>
                </a:effectLst>
              </a:rPr>
              <a:t>January 12, </a:t>
            </a:r>
            <a:r>
              <a:rPr lang="en-US" sz="2800" b="0" cap="none" spc="0" baseline="0" dirty="0" smtClean="0">
                <a:ln w="0"/>
                <a:solidFill>
                  <a:srgbClr val="B4975A"/>
                </a:solidFill>
                <a:effectLst>
                  <a:outerShdw blurRad="38100" dist="25400" dir="5400000" algn="ctr" rotWithShape="0">
                    <a:srgbClr val="6E747A">
                      <a:alpha val="43000"/>
                    </a:srgbClr>
                  </a:outerShdw>
                </a:effectLst>
              </a:rPr>
              <a:t>2017</a:t>
            </a:r>
          </a:p>
          <a:p>
            <a:pPr algn="ctr"/>
            <a:endParaRPr lang="en-US" sz="2800" baseline="0" dirty="0">
              <a:ln w="0"/>
              <a:solidFill>
                <a:srgbClr val="B4975A"/>
              </a:solidFill>
              <a:effectLst>
                <a:outerShdw blurRad="38100" dist="25400" dir="5400000" algn="ctr" rotWithShape="0">
                  <a:srgbClr val="6E747A">
                    <a:alpha val="43000"/>
                  </a:srgbClr>
                </a:outerShdw>
              </a:effectLst>
            </a:endParaRPr>
          </a:p>
          <a:p>
            <a:pPr algn="ctr"/>
            <a:r>
              <a:rPr lang="en-US" sz="2800" b="0" cap="none" spc="0" baseline="0" dirty="0" smtClean="0">
                <a:ln w="0"/>
                <a:solidFill>
                  <a:srgbClr val="B4975A"/>
                </a:solidFill>
                <a:effectLst>
                  <a:outerShdw blurRad="38100" dist="25400" dir="5400000" algn="ctr" rotWithShape="0">
                    <a:srgbClr val="6E747A">
                      <a:alpha val="43000"/>
                    </a:srgbClr>
                  </a:outerShdw>
                </a:effectLst>
              </a:rPr>
              <a:t>Presente</a:t>
            </a:r>
            <a:r>
              <a:rPr lang="en-US" sz="2800" baseline="0" dirty="0" smtClean="0">
                <a:ln w="0"/>
                <a:solidFill>
                  <a:srgbClr val="B4975A"/>
                </a:solidFill>
                <a:effectLst>
                  <a:outerShdw blurRad="38100" dist="25400" dir="5400000" algn="ctr" rotWithShape="0">
                    <a:srgbClr val="6E747A">
                      <a:alpha val="43000"/>
                    </a:srgbClr>
                  </a:outerShdw>
                </a:effectLst>
              </a:rPr>
              <a:t>rs</a:t>
            </a:r>
            <a:r>
              <a:rPr lang="en-US" sz="2800" baseline="0" dirty="0" smtClean="0">
                <a:ln w="0"/>
                <a:solidFill>
                  <a:srgbClr val="B4975A"/>
                </a:solidFill>
                <a:effectLst>
                  <a:outerShdw blurRad="38100" dist="25400" dir="5400000" algn="ctr" rotWithShape="0">
                    <a:srgbClr val="6E747A">
                      <a:alpha val="43000"/>
                    </a:srgbClr>
                  </a:outerShdw>
                </a:effectLst>
              </a:rPr>
              <a:t>: </a:t>
            </a:r>
            <a:r>
              <a:rPr lang="en-US" sz="2800" b="0" cap="none" spc="0" baseline="0" dirty="0" smtClean="0">
                <a:ln w="0"/>
                <a:solidFill>
                  <a:srgbClr val="B4975A"/>
                </a:solidFill>
                <a:effectLst>
                  <a:outerShdw blurRad="38100" dist="25400" dir="5400000" algn="ctr" rotWithShape="0">
                    <a:srgbClr val="6E747A">
                      <a:alpha val="43000"/>
                    </a:srgbClr>
                  </a:outerShdw>
                </a:effectLst>
              </a:rPr>
              <a:t>David Gracey, </a:t>
            </a:r>
          </a:p>
          <a:p>
            <a:pPr algn="ctr"/>
            <a:r>
              <a:rPr lang="en-US" sz="2800" b="0" cap="none" spc="0" baseline="0" dirty="0" smtClean="0">
                <a:ln w="0"/>
                <a:solidFill>
                  <a:srgbClr val="B4975A"/>
                </a:solidFill>
                <a:effectLst>
                  <a:outerShdw blurRad="38100" dist="25400" dir="5400000" algn="ctr" rotWithShape="0">
                    <a:srgbClr val="6E747A">
                      <a:alpha val="43000"/>
                    </a:srgbClr>
                  </a:outerShdw>
                </a:effectLst>
              </a:rPr>
              <a:t>Pauline Librenjak, Bobbi McCracken</a:t>
            </a:r>
            <a:endParaRPr lang="en-US" sz="2800" b="0" cap="none" spc="0" baseline="0" dirty="0" smtClean="0">
              <a:ln w="0"/>
              <a:solidFill>
                <a:srgbClr val="B4975A"/>
              </a:solidFill>
              <a:effectLst>
                <a:outerShdw blurRad="38100" dist="25400" dir="5400000" algn="ctr" rotWithShape="0">
                  <a:srgbClr val="6E747A">
                    <a:alpha val="43000"/>
                  </a:srgbClr>
                </a:outerShdw>
              </a:effectLst>
            </a:endParaRPr>
          </a:p>
          <a:p>
            <a:pPr algn="ctr"/>
            <a:endParaRPr lang="en-US" sz="2800" baseline="0" dirty="0">
              <a:ln w="0"/>
              <a:solidFill>
                <a:srgbClr val="B4975A"/>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35442069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4"/>
          </p:nvPr>
        </p:nvSpPr>
        <p:spPr/>
        <p:txBody>
          <a:bodyPr/>
          <a:lstStyle/>
          <a:p>
            <a:fld id="{EFD2656D-1963-1549-B61C-EC61E9853F90}" type="slidenum">
              <a:rPr lang="en-US" smtClean="0"/>
              <a:pPr/>
              <a:t>10</a:t>
            </a:fld>
            <a:endParaRPr lang="en-US" dirty="0"/>
          </a:p>
        </p:txBody>
      </p:sp>
      <p:sp>
        <p:nvSpPr>
          <p:cNvPr id="4" name="Rectangle 3"/>
          <p:cNvSpPr/>
          <p:nvPr/>
        </p:nvSpPr>
        <p:spPr>
          <a:xfrm>
            <a:off x="246899" y="238648"/>
            <a:ext cx="7145794" cy="1200329"/>
          </a:xfrm>
          <a:prstGeom prst="rect">
            <a:avLst/>
          </a:prstGeom>
          <a:noFill/>
          <a:ln>
            <a:solidFill>
              <a:srgbClr val="036CB6"/>
            </a:solidFill>
          </a:ln>
        </p:spPr>
        <p:txBody>
          <a:bodyPr wrap="square" lIns="91440" tIns="45720" rIns="91440" bIns="45720">
            <a:spAutoFit/>
          </a:bodyPr>
          <a:lstStyle/>
          <a:p>
            <a:pPr algn="ctr"/>
            <a:r>
              <a:rPr lang="en-US" sz="3600" baseline="0" dirty="0" smtClean="0">
                <a:ln w="0"/>
                <a:solidFill>
                  <a:srgbClr val="036CB6"/>
                </a:solidFill>
                <a:effectLst>
                  <a:outerShdw blurRad="38100" dist="25400" dir="5400000" algn="ctr" rotWithShape="0">
                    <a:srgbClr val="6E747A">
                      <a:alpha val="43000"/>
                    </a:srgbClr>
                  </a:outerShdw>
                </a:effectLst>
              </a:rPr>
              <a:t>Challenges of Payroll Certifications</a:t>
            </a:r>
            <a:endParaRPr lang="en-US" sz="3600" b="0" cap="none" spc="0" dirty="0">
              <a:ln w="0"/>
              <a:solidFill>
                <a:srgbClr val="036CB6"/>
              </a:solidFill>
              <a:effectLst>
                <a:outerShdw blurRad="38100" dist="25400" dir="5400000" algn="ctr" rotWithShape="0">
                  <a:srgbClr val="6E747A">
                    <a:alpha val="43000"/>
                  </a:srgbClr>
                </a:outerShdw>
              </a:effectLst>
            </a:endParaRPr>
          </a:p>
        </p:txBody>
      </p:sp>
      <p:sp>
        <p:nvSpPr>
          <p:cNvPr id="6" name="TextBox 5"/>
          <p:cNvSpPr txBox="1"/>
          <p:nvPr/>
        </p:nvSpPr>
        <p:spPr>
          <a:xfrm>
            <a:off x="246899" y="1595021"/>
            <a:ext cx="8246172" cy="5262979"/>
          </a:xfrm>
          <a:prstGeom prst="rect">
            <a:avLst/>
          </a:prstGeom>
          <a:noFill/>
        </p:spPr>
        <p:txBody>
          <a:bodyPr wrap="square" rtlCol="0">
            <a:spAutoFit/>
          </a:bodyPr>
          <a:lstStyle/>
          <a:p>
            <a:pPr marL="457200" indent="-457200">
              <a:buFont typeface="Arial" panose="020B0604020202020204" pitchFamily="34" charset="0"/>
              <a:buChar char="•"/>
            </a:pPr>
            <a:r>
              <a:rPr lang="en-US" sz="2800" baseline="0" dirty="0" smtClean="0">
                <a:solidFill>
                  <a:srgbClr val="036CB6"/>
                </a:solidFill>
              </a:rPr>
              <a:t>Needed to incorporate budget year into our financial system</a:t>
            </a:r>
          </a:p>
          <a:p>
            <a:pPr marL="457200" indent="-457200">
              <a:buFont typeface="Arial" panose="020B0604020202020204" pitchFamily="34" charset="0"/>
              <a:buChar char="•"/>
            </a:pPr>
            <a:r>
              <a:rPr lang="en-US" sz="2800" baseline="0" dirty="0" smtClean="0">
                <a:solidFill>
                  <a:srgbClr val="036CB6"/>
                </a:solidFill>
              </a:rPr>
              <a:t>Shared C&amp;G funds, requires departments to coordinate</a:t>
            </a:r>
          </a:p>
          <a:p>
            <a:pPr marL="457200" indent="-457200">
              <a:buFont typeface="Arial" panose="020B0604020202020204" pitchFamily="34" charset="0"/>
              <a:buChar char="•"/>
            </a:pPr>
            <a:r>
              <a:rPr lang="en-US" sz="2800" baseline="0" dirty="0" smtClean="0">
                <a:solidFill>
                  <a:srgbClr val="036CB6"/>
                </a:solidFill>
              </a:rPr>
              <a:t>Awards and extensions received after expiration date</a:t>
            </a:r>
          </a:p>
          <a:p>
            <a:pPr marL="914400" lvl="1" indent="-457200">
              <a:buFont typeface="Arial" panose="020B0604020202020204" pitchFamily="34" charset="0"/>
              <a:buChar char="•"/>
            </a:pPr>
            <a:r>
              <a:rPr lang="en-US" sz="2800" baseline="0" dirty="0" smtClean="0">
                <a:solidFill>
                  <a:srgbClr val="036CB6"/>
                </a:solidFill>
              </a:rPr>
              <a:t>Problematic moving salaries to an expired award, particularly if over 120 days </a:t>
            </a:r>
          </a:p>
          <a:p>
            <a:pPr marL="914400" lvl="1" indent="-457200">
              <a:buFont typeface="Arial" panose="020B0604020202020204" pitchFamily="34" charset="0"/>
              <a:buChar char="•"/>
            </a:pPr>
            <a:r>
              <a:rPr lang="en-US" sz="2800" baseline="0" dirty="0" smtClean="0">
                <a:solidFill>
                  <a:srgbClr val="036CB6"/>
                </a:solidFill>
              </a:rPr>
              <a:t>Business rules related to final budget year</a:t>
            </a:r>
          </a:p>
          <a:p>
            <a:pPr marL="914400" lvl="1" indent="-457200">
              <a:buFont typeface="Arial" panose="020B0604020202020204" pitchFamily="34" charset="0"/>
              <a:buChar char="•"/>
            </a:pPr>
            <a:r>
              <a:rPr lang="en-US" sz="2800" baseline="0" dirty="0" smtClean="0">
                <a:solidFill>
                  <a:srgbClr val="036CB6"/>
                </a:solidFill>
              </a:rPr>
              <a:t>Departments not utilizing pre-award process</a:t>
            </a:r>
          </a:p>
          <a:p>
            <a:pPr marL="457200" indent="-457200">
              <a:buFont typeface="Arial" panose="020B0604020202020204" pitchFamily="34" charset="0"/>
              <a:buChar char="•"/>
            </a:pPr>
            <a:r>
              <a:rPr lang="en-US" sz="2800" baseline="0" dirty="0" smtClean="0">
                <a:solidFill>
                  <a:srgbClr val="036CB6"/>
                </a:solidFill>
              </a:rPr>
              <a:t>Departments not adequately utilizing comments to explain cost note</a:t>
            </a:r>
            <a:r>
              <a:rPr lang="en-US" sz="2800" baseline="0" dirty="0">
                <a:solidFill>
                  <a:srgbClr val="036CB6"/>
                </a:solidFill>
              </a:rPr>
              <a:t>s</a:t>
            </a:r>
            <a:endParaRPr lang="en-US" sz="2800" baseline="0" dirty="0" smtClean="0">
              <a:solidFill>
                <a:srgbClr val="036CB6"/>
              </a:solidFill>
            </a:endParaRPr>
          </a:p>
        </p:txBody>
      </p:sp>
    </p:spTree>
    <p:extLst>
      <p:ext uri="{BB962C8B-B14F-4D97-AF65-F5344CB8AC3E}">
        <p14:creationId xmlns:p14="http://schemas.microsoft.com/office/powerpoint/2010/main" val="20018809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4"/>
          </p:nvPr>
        </p:nvSpPr>
        <p:spPr/>
        <p:txBody>
          <a:bodyPr/>
          <a:lstStyle/>
          <a:p>
            <a:fld id="{EFD2656D-1963-1549-B61C-EC61E9853F90}" type="slidenum">
              <a:rPr lang="en-US" smtClean="0"/>
              <a:pPr/>
              <a:t>11</a:t>
            </a:fld>
            <a:endParaRPr lang="en-US" dirty="0"/>
          </a:p>
        </p:txBody>
      </p:sp>
      <p:sp>
        <p:nvSpPr>
          <p:cNvPr id="4" name="Rectangle 3"/>
          <p:cNvSpPr/>
          <p:nvPr/>
        </p:nvSpPr>
        <p:spPr>
          <a:xfrm>
            <a:off x="246899" y="238648"/>
            <a:ext cx="7145794" cy="646331"/>
          </a:xfrm>
          <a:prstGeom prst="rect">
            <a:avLst/>
          </a:prstGeom>
          <a:noFill/>
          <a:ln>
            <a:solidFill>
              <a:srgbClr val="036CB6"/>
            </a:solidFill>
          </a:ln>
        </p:spPr>
        <p:txBody>
          <a:bodyPr wrap="square" lIns="91440" tIns="45720" rIns="91440" bIns="45720">
            <a:spAutoFit/>
          </a:bodyPr>
          <a:lstStyle/>
          <a:p>
            <a:pPr algn="ctr"/>
            <a:r>
              <a:rPr lang="en-US" sz="3600" baseline="0" dirty="0" smtClean="0">
                <a:ln w="0"/>
                <a:solidFill>
                  <a:srgbClr val="036CB6"/>
                </a:solidFill>
                <a:effectLst>
                  <a:outerShdw blurRad="38100" dist="25400" dir="5400000" algn="ctr" rotWithShape="0">
                    <a:srgbClr val="6E747A">
                      <a:alpha val="43000"/>
                    </a:srgbClr>
                  </a:outerShdw>
                </a:effectLst>
              </a:rPr>
              <a:t>UCR PRC General Timeline</a:t>
            </a:r>
            <a:endParaRPr lang="en-US" sz="3600" b="0" cap="none" spc="0" dirty="0">
              <a:ln w="0"/>
              <a:solidFill>
                <a:srgbClr val="036CB6"/>
              </a:solidFill>
              <a:effectLst>
                <a:outerShdw blurRad="38100" dist="25400" dir="5400000" algn="ctr" rotWithShape="0">
                  <a:srgbClr val="6E747A">
                    <a:alpha val="43000"/>
                  </a:srgbClr>
                </a:outerShdw>
              </a:effectLst>
            </a:endParaRPr>
          </a:p>
        </p:txBody>
      </p:sp>
      <p:sp>
        <p:nvSpPr>
          <p:cNvPr id="6" name="TextBox 5"/>
          <p:cNvSpPr txBox="1"/>
          <p:nvPr/>
        </p:nvSpPr>
        <p:spPr>
          <a:xfrm>
            <a:off x="246899" y="884979"/>
            <a:ext cx="8479608" cy="6063198"/>
          </a:xfrm>
          <a:prstGeom prst="rect">
            <a:avLst/>
          </a:prstGeom>
          <a:noFill/>
        </p:spPr>
        <p:txBody>
          <a:bodyPr wrap="square" rtlCol="0">
            <a:spAutoFit/>
          </a:bodyPr>
          <a:lstStyle/>
          <a:p>
            <a:r>
              <a:rPr lang="en-US" sz="2400" baseline="0" dirty="0" smtClean="0">
                <a:solidFill>
                  <a:srgbClr val="036CB6"/>
                </a:solidFill>
              </a:rPr>
              <a:t>Automated e-mails:</a:t>
            </a:r>
          </a:p>
          <a:p>
            <a:pPr marL="457200" indent="-457200">
              <a:buFont typeface="Arial" panose="020B0604020202020204" pitchFamily="34" charset="0"/>
              <a:buChar char="•"/>
            </a:pPr>
            <a:r>
              <a:rPr lang="en-US" sz="2400" baseline="0" dirty="0" smtClean="0">
                <a:solidFill>
                  <a:srgbClr val="036CB6"/>
                </a:solidFill>
              </a:rPr>
              <a:t>Department coordinator notified immediately after budget year ends to begin validating salary data and gathering cost sharing information</a:t>
            </a:r>
          </a:p>
          <a:p>
            <a:pPr marL="457200" indent="-457200">
              <a:buFont typeface="Arial" panose="020B0604020202020204" pitchFamily="34" charset="0"/>
              <a:buChar char="•"/>
            </a:pPr>
            <a:r>
              <a:rPr lang="en-US" sz="2400" baseline="0" dirty="0" smtClean="0">
                <a:solidFill>
                  <a:srgbClr val="036CB6"/>
                </a:solidFill>
              </a:rPr>
              <a:t>On the 8</a:t>
            </a:r>
            <a:r>
              <a:rPr lang="en-US" sz="2400" baseline="30000" dirty="0" smtClean="0">
                <a:solidFill>
                  <a:srgbClr val="036CB6"/>
                </a:solidFill>
              </a:rPr>
              <a:t>th</a:t>
            </a:r>
            <a:r>
              <a:rPr lang="en-US" sz="2400" baseline="0" dirty="0" smtClean="0">
                <a:solidFill>
                  <a:srgbClr val="036CB6"/>
                </a:solidFill>
              </a:rPr>
              <a:t> of each month, PRC generated and made available for </a:t>
            </a:r>
            <a:r>
              <a:rPr lang="en-US" sz="2400" baseline="0" smtClean="0">
                <a:solidFill>
                  <a:srgbClr val="036CB6"/>
                </a:solidFill>
              </a:rPr>
              <a:t>department coordinator’s </a:t>
            </a:r>
            <a:r>
              <a:rPr lang="en-US" sz="2400" baseline="0" dirty="0" smtClean="0">
                <a:solidFill>
                  <a:srgbClr val="036CB6"/>
                </a:solidFill>
              </a:rPr>
              <a:t>review prior to distribution to PI</a:t>
            </a:r>
          </a:p>
          <a:p>
            <a:pPr marL="457200" indent="-457200">
              <a:buFont typeface="Arial" panose="020B0604020202020204" pitchFamily="34" charset="0"/>
              <a:buChar char="•"/>
            </a:pPr>
            <a:r>
              <a:rPr lang="en-US" sz="2400" baseline="0" dirty="0" smtClean="0">
                <a:solidFill>
                  <a:srgbClr val="036CB6"/>
                </a:solidFill>
              </a:rPr>
              <a:t>On the 15</a:t>
            </a:r>
            <a:r>
              <a:rPr lang="en-US" sz="2400" baseline="30000" dirty="0" smtClean="0">
                <a:solidFill>
                  <a:srgbClr val="036CB6"/>
                </a:solidFill>
              </a:rPr>
              <a:t>th</a:t>
            </a:r>
            <a:r>
              <a:rPr lang="en-US" sz="2400" baseline="0" dirty="0" smtClean="0">
                <a:solidFill>
                  <a:srgbClr val="036CB6"/>
                </a:solidFill>
              </a:rPr>
              <a:t> of each month, PRC distributed to PI requesting certification within 21 days</a:t>
            </a:r>
          </a:p>
          <a:p>
            <a:pPr marL="457200" indent="-457200">
              <a:buFont typeface="Arial" panose="020B0604020202020204" pitchFamily="34" charset="0"/>
              <a:buChar char="•"/>
            </a:pPr>
            <a:r>
              <a:rPr lang="en-US" sz="2400" baseline="0" dirty="0" smtClean="0">
                <a:solidFill>
                  <a:srgbClr val="036CB6"/>
                </a:solidFill>
              </a:rPr>
              <a:t>On the 28</a:t>
            </a:r>
            <a:r>
              <a:rPr lang="en-US" sz="2400" baseline="30000" dirty="0" smtClean="0">
                <a:solidFill>
                  <a:srgbClr val="036CB6"/>
                </a:solidFill>
              </a:rPr>
              <a:t>th</a:t>
            </a:r>
            <a:r>
              <a:rPr lang="en-US" sz="2400" baseline="0" dirty="0" smtClean="0">
                <a:solidFill>
                  <a:srgbClr val="036CB6"/>
                </a:solidFill>
              </a:rPr>
              <a:t> of each month, reminder notices sent to PI and department coordinator on uncertified funds</a:t>
            </a:r>
          </a:p>
          <a:p>
            <a:r>
              <a:rPr lang="en-US" sz="2400" baseline="0" dirty="0" smtClean="0">
                <a:solidFill>
                  <a:srgbClr val="036CB6"/>
                </a:solidFill>
              </a:rPr>
              <a:t>Manual e-mails on fund uncertified by due date</a:t>
            </a:r>
          </a:p>
          <a:p>
            <a:pPr marL="914400" lvl="1" indent="-457200">
              <a:buFont typeface="Arial" panose="020B0604020202020204" pitchFamily="34" charset="0"/>
              <a:buChar char="•"/>
            </a:pPr>
            <a:r>
              <a:rPr lang="en-US" sz="2400" baseline="0" dirty="0" smtClean="0">
                <a:solidFill>
                  <a:srgbClr val="036CB6"/>
                </a:solidFill>
              </a:rPr>
              <a:t>Reminder notice copies the department chair</a:t>
            </a:r>
          </a:p>
          <a:p>
            <a:pPr marL="914400" lvl="1" indent="-457200">
              <a:buFont typeface="Arial" panose="020B0604020202020204" pitchFamily="34" charset="0"/>
              <a:buChar char="•"/>
            </a:pPr>
            <a:r>
              <a:rPr lang="en-US" sz="2400" baseline="0" dirty="0" smtClean="0">
                <a:solidFill>
                  <a:srgbClr val="036CB6"/>
                </a:solidFill>
              </a:rPr>
              <a:t>Final notice to college/org requesting FAU to transfer salaries</a:t>
            </a:r>
          </a:p>
          <a:p>
            <a:pPr marL="457200" indent="-457200">
              <a:buFont typeface="Arial" panose="020B0604020202020204" pitchFamily="34" charset="0"/>
              <a:buChar char="•"/>
            </a:pPr>
            <a:endParaRPr lang="en-US" sz="2800" baseline="0" dirty="0" smtClean="0">
              <a:solidFill>
                <a:srgbClr val="036CB6"/>
              </a:solidFill>
            </a:endParaRPr>
          </a:p>
        </p:txBody>
      </p:sp>
    </p:spTree>
    <p:extLst>
      <p:ext uri="{BB962C8B-B14F-4D97-AF65-F5344CB8AC3E}">
        <p14:creationId xmlns:p14="http://schemas.microsoft.com/office/powerpoint/2010/main" val="13352695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4"/>
          </p:nvPr>
        </p:nvSpPr>
        <p:spPr/>
        <p:txBody>
          <a:bodyPr/>
          <a:lstStyle/>
          <a:p>
            <a:fld id="{EFD2656D-1963-1549-B61C-EC61E9853F90}" type="slidenum">
              <a:rPr lang="en-US" smtClean="0"/>
              <a:pPr/>
              <a:t>12</a:t>
            </a:fld>
            <a:endParaRPr lang="en-US" dirty="0"/>
          </a:p>
        </p:txBody>
      </p:sp>
      <p:sp>
        <p:nvSpPr>
          <p:cNvPr id="4" name="Rectangle 3"/>
          <p:cNvSpPr/>
          <p:nvPr/>
        </p:nvSpPr>
        <p:spPr>
          <a:xfrm>
            <a:off x="467963" y="2901461"/>
            <a:ext cx="7145794" cy="646331"/>
          </a:xfrm>
          <a:prstGeom prst="rect">
            <a:avLst/>
          </a:prstGeom>
          <a:noFill/>
          <a:ln>
            <a:solidFill>
              <a:srgbClr val="036CB6"/>
            </a:solidFill>
          </a:ln>
        </p:spPr>
        <p:txBody>
          <a:bodyPr wrap="square" lIns="91440" tIns="45720" rIns="91440" bIns="45720">
            <a:spAutoFit/>
          </a:bodyPr>
          <a:lstStyle/>
          <a:p>
            <a:pPr algn="ctr"/>
            <a:r>
              <a:rPr lang="en-US" sz="3600" baseline="0" dirty="0" smtClean="0">
                <a:ln w="0"/>
                <a:solidFill>
                  <a:srgbClr val="036CB6"/>
                </a:solidFill>
                <a:effectLst>
                  <a:outerShdw blurRad="38100" dist="25400" dir="5400000" algn="ctr" rotWithShape="0">
                    <a:srgbClr val="6E747A">
                      <a:alpha val="43000"/>
                    </a:srgbClr>
                  </a:outerShdw>
                </a:effectLst>
              </a:rPr>
              <a:t>PRC Demo</a:t>
            </a:r>
            <a:endParaRPr lang="en-US" sz="3600" b="0" cap="none" spc="0" dirty="0">
              <a:ln w="0"/>
              <a:solidFill>
                <a:srgbClr val="036CB6"/>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25319999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4"/>
          </p:nvPr>
        </p:nvSpPr>
        <p:spPr/>
        <p:txBody>
          <a:bodyPr/>
          <a:lstStyle/>
          <a:p>
            <a:fld id="{EFD2656D-1963-1549-B61C-EC61E9853F90}" type="slidenum">
              <a:rPr lang="en-US" smtClean="0"/>
              <a:pPr/>
              <a:t>13</a:t>
            </a:fld>
            <a:endParaRPr lang="en-US" dirty="0"/>
          </a:p>
        </p:txBody>
      </p:sp>
      <p:pic>
        <p:nvPicPr>
          <p:cNvPr id="5" name="Picture 4"/>
          <p:cNvPicPr/>
          <p:nvPr/>
        </p:nvPicPr>
        <p:blipFill>
          <a:blip r:embed="rId3"/>
          <a:stretch>
            <a:fillRect/>
          </a:stretch>
        </p:blipFill>
        <p:spPr>
          <a:xfrm>
            <a:off x="667910" y="954156"/>
            <a:ext cx="7863840" cy="5263763"/>
          </a:xfrm>
          <a:prstGeom prst="rect">
            <a:avLst/>
          </a:prstGeom>
        </p:spPr>
      </p:pic>
    </p:spTree>
    <p:extLst>
      <p:ext uri="{BB962C8B-B14F-4D97-AF65-F5344CB8AC3E}">
        <p14:creationId xmlns:p14="http://schemas.microsoft.com/office/powerpoint/2010/main" val="21715893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4"/>
          </p:nvPr>
        </p:nvSpPr>
        <p:spPr/>
        <p:txBody>
          <a:bodyPr/>
          <a:lstStyle/>
          <a:p>
            <a:fld id="{EFD2656D-1963-1549-B61C-EC61E9853F90}" type="slidenum">
              <a:rPr lang="en-US" smtClean="0"/>
              <a:pPr/>
              <a:t>14</a:t>
            </a:fld>
            <a:endParaRPr lang="en-US" dirty="0"/>
          </a:p>
        </p:txBody>
      </p:sp>
      <p:pic>
        <p:nvPicPr>
          <p:cNvPr id="6" name="Picture 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899" y="1001864"/>
            <a:ext cx="8796133" cy="4770783"/>
          </a:xfrm>
          <a:prstGeom prst="rect">
            <a:avLst/>
          </a:prstGeom>
        </p:spPr>
      </p:pic>
      <p:sp>
        <p:nvSpPr>
          <p:cNvPr id="8" name="Rectangle 7"/>
          <p:cNvSpPr/>
          <p:nvPr/>
        </p:nvSpPr>
        <p:spPr>
          <a:xfrm>
            <a:off x="2929014" y="3926541"/>
            <a:ext cx="244492" cy="11246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701664" y="2767649"/>
            <a:ext cx="806824" cy="19559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058456" y="2752980"/>
            <a:ext cx="988576" cy="1564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809185" y="2997472"/>
            <a:ext cx="327619" cy="19070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405690" y="2909455"/>
            <a:ext cx="459645" cy="32761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46146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4"/>
          </p:nvPr>
        </p:nvSpPr>
        <p:spPr/>
        <p:txBody>
          <a:bodyPr/>
          <a:lstStyle/>
          <a:p>
            <a:fld id="{EFD2656D-1963-1549-B61C-EC61E9853F90}" type="slidenum">
              <a:rPr lang="en-US" smtClean="0"/>
              <a:pPr/>
              <a:t>15</a:t>
            </a:fld>
            <a:endParaRPr lang="en-US" dirty="0"/>
          </a:p>
        </p:txBody>
      </p:sp>
      <p:pic>
        <p:nvPicPr>
          <p:cNvPr id="4" name="Picture 3"/>
          <p:cNvPicPr/>
          <p:nvPr/>
        </p:nvPicPr>
        <p:blipFill>
          <a:blip r:embed="rId3"/>
          <a:stretch>
            <a:fillRect/>
          </a:stretch>
        </p:blipFill>
        <p:spPr>
          <a:xfrm>
            <a:off x="795129" y="930303"/>
            <a:ext cx="7744571" cy="5255812"/>
          </a:xfrm>
          <a:prstGeom prst="rect">
            <a:avLst/>
          </a:prstGeom>
        </p:spPr>
      </p:pic>
    </p:spTree>
    <p:extLst>
      <p:ext uri="{BB962C8B-B14F-4D97-AF65-F5344CB8AC3E}">
        <p14:creationId xmlns:p14="http://schemas.microsoft.com/office/powerpoint/2010/main" val="99418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4"/>
          </p:nvPr>
        </p:nvSpPr>
        <p:spPr/>
        <p:txBody>
          <a:bodyPr/>
          <a:lstStyle/>
          <a:p>
            <a:fld id="{EFD2656D-1963-1549-B61C-EC61E9853F90}" type="slidenum">
              <a:rPr lang="en-US" smtClean="0"/>
              <a:pPr/>
              <a:t>16</a:t>
            </a:fld>
            <a:endParaRPr lang="en-US" dirty="0"/>
          </a:p>
        </p:txBody>
      </p:sp>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6706" y="1081376"/>
            <a:ext cx="8512195" cy="5216055"/>
          </a:xfrm>
          <a:prstGeom prst="rect">
            <a:avLst/>
          </a:prstGeom>
        </p:spPr>
      </p:pic>
    </p:spTree>
    <p:extLst>
      <p:ext uri="{BB962C8B-B14F-4D97-AF65-F5344CB8AC3E}">
        <p14:creationId xmlns:p14="http://schemas.microsoft.com/office/powerpoint/2010/main" val="8761868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4"/>
          </p:nvPr>
        </p:nvSpPr>
        <p:spPr/>
        <p:txBody>
          <a:bodyPr/>
          <a:lstStyle/>
          <a:p>
            <a:fld id="{EFD2656D-1963-1549-B61C-EC61E9853F90}" type="slidenum">
              <a:rPr lang="en-US" smtClean="0"/>
              <a:pPr/>
              <a:t>17</a:t>
            </a:fld>
            <a:endParaRPr lang="en-US" dirty="0"/>
          </a:p>
        </p:txBody>
      </p:sp>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2384" y="1488975"/>
            <a:ext cx="6439231" cy="3880049"/>
          </a:xfrm>
          <a:prstGeom prst="rect">
            <a:avLst/>
          </a:prstGeom>
        </p:spPr>
      </p:pic>
    </p:spTree>
    <p:extLst>
      <p:ext uri="{BB962C8B-B14F-4D97-AF65-F5344CB8AC3E}">
        <p14:creationId xmlns:p14="http://schemas.microsoft.com/office/powerpoint/2010/main" val="39736193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4"/>
          </p:nvPr>
        </p:nvSpPr>
        <p:spPr/>
        <p:txBody>
          <a:bodyPr/>
          <a:lstStyle/>
          <a:p>
            <a:fld id="{EFD2656D-1963-1549-B61C-EC61E9853F90}" type="slidenum">
              <a:rPr lang="en-US" smtClean="0"/>
              <a:pPr/>
              <a:t>18</a:t>
            </a:fld>
            <a:endParaRPr lang="en-US" dirty="0"/>
          </a:p>
        </p:txBody>
      </p:sp>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463" y="704710"/>
            <a:ext cx="8249074" cy="5448580"/>
          </a:xfrm>
          <a:prstGeom prst="rect">
            <a:avLst/>
          </a:prstGeom>
        </p:spPr>
      </p:pic>
    </p:spTree>
    <p:extLst>
      <p:ext uri="{BB962C8B-B14F-4D97-AF65-F5344CB8AC3E}">
        <p14:creationId xmlns:p14="http://schemas.microsoft.com/office/powerpoint/2010/main" val="8741207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4"/>
          </p:nvPr>
        </p:nvSpPr>
        <p:spPr/>
        <p:txBody>
          <a:bodyPr/>
          <a:lstStyle/>
          <a:p>
            <a:fld id="{EFD2656D-1963-1549-B61C-EC61E9853F90}" type="slidenum">
              <a:rPr lang="en-US" smtClean="0"/>
              <a:pPr/>
              <a:t>19</a:t>
            </a:fld>
            <a:endParaRPr lang="en-US" dirty="0"/>
          </a:p>
        </p:txBody>
      </p:sp>
      <p:pic>
        <p:nvPicPr>
          <p:cNvPr id="4" name="Picture 3"/>
          <p:cNvPicPr/>
          <p:nvPr/>
        </p:nvPicPr>
        <p:blipFill>
          <a:blip r:embed="rId3"/>
          <a:stretch>
            <a:fillRect/>
          </a:stretch>
        </p:blipFill>
        <p:spPr>
          <a:xfrm>
            <a:off x="421419" y="1009816"/>
            <a:ext cx="8189844" cy="5088834"/>
          </a:xfrm>
          <a:prstGeom prst="rect">
            <a:avLst/>
          </a:prstGeom>
        </p:spPr>
      </p:pic>
    </p:spTree>
    <p:extLst>
      <p:ext uri="{BB962C8B-B14F-4D97-AF65-F5344CB8AC3E}">
        <p14:creationId xmlns:p14="http://schemas.microsoft.com/office/powerpoint/2010/main" val="14492424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4"/>
          </p:nvPr>
        </p:nvSpPr>
        <p:spPr/>
        <p:txBody>
          <a:bodyPr/>
          <a:lstStyle/>
          <a:p>
            <a:fld id="{EFD2656D-1963-1549-B61C-EC61E9853F90}" type="slidenum">
              <a:rPr lang="en-US" smtClean="0"/>
              <a:pPr/>
              <a:t>2</a:t>
            </a:fld>
            <a:endParaRPr lang="en-US" dirty="0"/>
          </a:p>
        </p:txBody>
      </p:sp>
      <p:sp>
        <p:nvSpPr>
          <p:cNvPr id="4" name="Rectangle 3"/>
          <p:cNvSpPr/>
          <p:nvPr/>
        </p:nvSpPr>
        <p:spPr>
          <a:xfrm>
            <a:off x="246899" y="238648"/>
            <a:ext cx="7145794" cy="646331"/>
          </a:xfrm>
          <a:prstGeom prst="rect">
            <a:avLst/>
          </a:prstGeom>
          <a:noFill/>
          <a:ln>
            <a:solidFill>
              <a:srgbClr val="036CB6"/>
            </a:solidFill>
          </a:ln>
        </p:spPr>
        <p:txBody>
          <a:bodyPr wrap="square" lIns="91440" tIns="45720" rIns="91440" bIns="45720">
            <a:spAutoFit/>
          </a:bodyPr>
          <a:lstStyle/>
          <a:p>
            <a:pPr algn="ctr"/>
            <a:r>
              <a:rPr lang="en-US" sz="3600" baseline="0" dirty="0" smtClean="0">
                <a:ln w="0"/>
                <a:solidFill>
                  <a:srgbClr val="036CB6"/>
                </a:solidFill>
                <a:effectLst>
                  <a:outerShdw blurRad="38100" dist="25400" dir="5400000" algn="ctr" rotWithShape="0">
                    <a:srgbClr val="6E747A">
                      <a:alpha val="43000"/>
                    </a:srgbClr>
                  </a:outerShdw>
                </a:effectLst>
              </a:rPr>
              <a:t>Agenda</a:t>
            </a:r>
            <a:endParaRPr lang="en-US" sz="3600" b="0" cap="none" spc="0" dirty="0">
              <a:ln w="0"/>
              <a:solidFill>
                <a:srgbClr val="036CB6"/>
              </a:solidFill>
              <a:effectLst>
                <a:outerShdw blurRad="38100" dist="25400" dir="5400000" algn="ctr" rotWithShape="0">
                  <a:srgbClr val="6E747A">
                    <a:alpha val="43000"/>
                  </a:srgbClr>
                </a:outerShdw>
              </a:effectLst>
            </a:endParaRPr>
          </a:p>
        </p:txBody>
      </p:sp>
      <p:sp>
        <p:nvSpPr>
          <p:cNvPr id="6" name="TextBox 5"/>
          <p:cNvSpPr txBox="1"/>
          <p:nvPr/>
        </p:nvSpPr>
        <p:spPr>
          <a:xfrm>
            <a:off x="222632" y="960684"/>
            <a:ext cx="8649129" cy="5488682"/>
          </a:xfrm>
          <a:prstGeom prst="rect">
            <a:avLst/>
          </a:prstGeom>
          <a:noFill/>
        </p:spPr>
        <p:txBody>
          <a:bodyPr wrap="square" rtlCol="0">
            <a:spAutoFit/>
          </a:bodyPr>
          <a:lstStyle/>
          <a:p>
            <a:pPr marL="457200" indent="-457200">
              <a:buFont typeface="Arial" panose="020B0604020202020204" pitchFamily="34" charset="0"/>
              <a:buChar char="•"/>
            </a:pPr>
            <a:r>
              <a:rPr lang="en-US" sz="2800" baseline="0" dirty="0" smtClean="0">
                <a:solidFill>
                  <a:srgbClr val="036CB6"/>
                </a:solidFill>
              </a:rPr>
              <a:t>UCR PAMIS Overview</a:t>
            </a:r>
          </a:p>
          <a:p>
            <a:pPr marL="457200" indent="-457200">
              <a:buFont typeface="Arial" panose="020B0604020202020204" pitchFamily="34" charset="0"/>
              <a:buChar char="•"/>
            </a:pPr>
            <a:r>
              <a:rPr lang="en-US" sz="2800" baseline="0" dirty="0" smtClean="0">
                <a:solidFill>
                  <a:srgbClr val="036CB6"/>
                </a:solidFill>
              </a:rPr>
              <a:t>Payroll Certification</a:t>
            </a:r>
          </a:p>
          <a:p>
            <a:pPr marL="800100" lvl="1" indent="-342900">
              <a:buFont typeface="Arial" panose="020B0604020202020204" pitchFamily="34" charset="0"/>
              <a:buChar char="•"/>
            </a:pPr>
            <a:r>
              <a:rPr lang="en-US" sz="2400" baseline="0" dirty="0" smtClean="0">
                <a:solidFill>
                  <a:srgbClr val="036CB6"/>
                </a:solidFill>
              </a:rPr>
              <a:t>Timeline</a:t>
            </a:r>
          </a:p>
          <a:p>
            <a:pPr marL="800100" lvl="1" indent="-342900">
              <a:buFont typeface="Arial" panose="020B0604020202020204" pitchFamily="34" charset="0"/>
              <a:buChar char="•"/>
            </a:pPr>
            <a:r>
              <a:rPr lang="en-US" sz="2400" baseline="0" dirty="0" smtClean="0">
                <a:solidFill>
                  <a:srgbClr val="036CB6"/>
                </a:solidFill>
              </a:rPr>
              <a:t>Comparison</a:t>
            </a:r>
          </a:p>
          <a:p>
            <a:pPr marL="800100" lvl="1" indent="-342900">
              <a:buFont typeface="Arial" panose="020B0604020202020204" pitchFamily="34" charset="0"/>
              <a:buChar char="•"/>
            </a:pPr>
            <a:r>
              <a:rPr lang="en-US" sz="2400" baseline="0" dirty="0" smtClean="0">
                <a:solidFill>
                  <a:srgbClr val="036CB6"/>
                </a:solidFill>
              </a:rPr>
              <a:t>UCR Metrics</a:t>
            </a:r>
          </a:p>
          <a:p>
            <a:pPr marL="800100" lvl="1" indent="-342900">
              <a:buFont typeface="Arial" panose="020B0604020202020204" pitchFamily="34" charset="0"/>
              <a:buChar char="•"/>
            </a:pPr>
            <a:r>
              <a:rPr lang="en-US" sz="2400" baseline="0" dirty="0" smtClean="0">
                <a:solidFill>
                  <a:srgbClr val="036CB6"/>
                </a:solidFill>
              </a:rPr>
              <a:t>Benefits</a:t>
            </a:r>
          </a:p>
          <a:p>
            <a:pPr marL="800100" lvl="1" indent="-342900">
              <a:buFont typeface="Arial" panose="020B0604020202020204" pitchFamily="34" charset="0"/>
              <a:buChar char="•"/>
            </a:pPr>
            <a:r>
              <a:rPr lang="en-US" sz="2400" baseline="0" dirty="0" smtClean="0">
                <a:solidFill>
                  <a:srgbClr val="036CB6"/>
                </a:solidFill>
              </a:rPr>
              <a:t>Challenges</a:t>
            </a:r>
          </a:p>
          <a:p>
            <a:pPr marL="457200" indent="-457200">
              <a:buFont typeface="Arial" panose="020B0604020202020204" pitchFamily="34" charset="0"/>
              <a:buChar char="•"/>
            </a:pPr>
            <a:r>
              <a:rPr lang="en-US" sz="2800" baseline="0" dirty="0" smtClean="0">
                <a:solidFill>
                  <a:srgbClr val="036CB6"/>
                </a:solidFill>
              </a:rPr>
              <a:t>Demo</a:t>
            </a:r>
          </a:p>
          <a:p>
            <a:pPr marL="800100" lvl="1" indent="-342900">
              <a:buFont typeface="Arial" panose="020B0604020202020204" pitchFamily="34" charset="0"/>
              <a:buChar char="•"/>
            </a:pPr>
            <a:r>
              <a:rPr lang="en-US" sz="2400" baseline="0" dirty="0" smtClean="0">
                <a:solidFill>
                  <a:srgbClr val="036CB6"/>
                </a:solidFill>
              </a:rPr>
              <a:t>Payroll Certification</a:t>
            </a:r>
          </a:p>
          <a:p>
            <a:pPr marL="800100" lvl="1" indent="-342900">
              <a:buFont typeface="Arial" panose="020B0604020202020204" pitchFamily="34" charset="0"/>
              <a:buChar char="•"/>
            </a:pPr>
            <a:r>
              <a:rPr lang="en-US" sz="2400" baseline="0" dirty="0" smtClean="0">
                <a:solidFill>
                  <a:srgbClr val="036CB6"/>
                </a:solidFill>
              </a:rPr>
              <a:t>PIWRS</a:t>
            </a:r>
          </a:p>
          <a:p>
            <a:pPr marL="800100" lvl="1" indent="-342900">
              <a:buFont typeface="Arial" panose="020B0604020202020204" pitchFamily="34" charset="0"/>
              <a:buChar char="•"/>
            </a:pPr>
            <a:r>
              <a:rPr lang="en-US" sz="2400" baseline="0" dirty="0" smtClean="0">
                <a:solidFill>
                  <a:srgbClr val="036CB6"/>
                </a:solidFill>
              </a:rPr>
              <a:t>Central Admin Reports</a:t>
            </a:r>
          </a:p>
          <a:p>
            <a:pPr marL="457200" indent="-457200">
              <a:buFont typeface="Arial" panose="020B0604020202020204" pitchFamily="34" charset="0"/>
              <a:buChar char="•"/>
            </a:pPr>
            <a:r>
              <a:rPr lang="en-US" sz="2800" baseline="0" dirty="0" smtClean="0">
                <a:solidFill>
                  <a:srgbClr val="036CB6"/>
                </a:solidFill>
              </a:rPr>
              <a:t>Questions</a:t>
            </a:r>
          </a:p>
          <a:p>
            <a:pPr marL="457200" indent="-457200">
              <a:buFont typeface="Arial" panose="020B0604020202020204" pitchFamily="34" charset="0"/>
              <a:buChar char="•"/>
            </a:pPr>
            <a:r>
              <a:rPr lang="en-US" sz="2800" baseline="0" dirty="0" smtClean="0">
                <a:solidFill>
                  <a:srgbClr val="036CB6"/>
                </a:solidFill>
              </a:rPr>
              <a:t>Supplemental Resources	</a:t>
            </a:r>
            <a:endParaRPr lang="en-US" sz="2800" dirty="0" smtClean="0">
              <a:solidFill>
                <a:srgbClr val="036CB6"/>
              </a:solidFill>
            </a:endParaRPr>
          </a:p>
          <a:p>
            <a:pPr marL="800100" lvl="1" indent="-342900">
              <a:buFont typeface="Arial" panose="020B0604020202020204" pitchFamily="34" charset="0"/>
              <a:buChar char="•"/>
            </a:pPr>
            <a:endParaRPr lang="en-US" sz="2800" dirty="0" smtClean="0">
              <a:solidFill>
                <a:srgbClr val="036CB6"/>
              </a:solidFill>
            </a:endParaRPr>
          </a:p>
        </p:txBody>
      </p:sp>
    </p:spTree>
    <p:extLst>
      <p:ext uri="{BB962C8B-B14F-4D97-AF65-F5344CB8AC3E}">
        <p14:creationId xmlns:p14="http://schemas.microsoft.com/office/powerpoint/2010/main" val="19738786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4"/>
          </p:nvPr>
        </p:nvSpPr>
        <p:spPr/>
        <p:txBody>
          <a:bodyPr/>
          <a:lstStyle/>
          <a:p>
            <a:fld id="{EFD2656D-1963-1549-B61C-EC61E9853F90}" type="slidenum">
              <a:rPr lang="en-US" smtClean="0"/>
              <a:pPr/>
              <a:t>20</a:t>
            </a:fld>
            <a:endParaRPr lang="en-US" dirty="0"/>
          </a:p>
        </p:txBody>
      </p:sp>
      <p:sp>
        <p:nvSpPr>
          <p:cNvPr id="4" name="Rectangle 3"/>
          <p:cNvSpPr/>
          <p:nvPr/>
        </p:nvSpPr>
        <p:spPr>
          <a:xfrm>
            <a:off x="467963" y="2901461"/>
            <a:ext cx="7145794" cy="646331"/>
          </a:xfrm>
          <a:prstGeom prst="rect">
            <a:avLst/>
          </a:prstGeom>
          <a:noFill/>
          <a:ln>
            <a:solidFill>
              <a:srgbClr val="036CB6"/>
            </a:solidFill>
          </a:ln>
        </p:spPr>
        <p:txBody>
          <a:bodyPr wrap="square" lIns="91440" tIns="45720" rIns="91440" bIns="45720">
            <a:spAutoFit/>
          </a:bodyPr>
          <a:lstStyle/>
          <a:p>
            <a:pPr algn="ctr"/>
            <a:r>
              <a:rPr lang="en-US" sz="3600" baseline="0" dirty="0" smtClean="0">
                <a:ln w="0"/>
                <a:solidFill>
                  <a:srgbClr val="036CB6"/>
                </a:solidFill>
                <a:effectLst>
                  <a:outerShdw blurRad="38100" dist="25400" dir="5400000" algn="ctr" rotWithShape="0">
                    <a:srgbClr val="6E747A">
                      <a:alpha val="43000"/>
                    </a:srgbClr>
                  </a:outerShdw>
                </a:effectLst>
              </a:rPr>
              <a:t>PIWRS </a:t>
            </a:r>
            <a:r>
              <a:rPr lang="en-US" sz="3600" baseline="0" dirty="0" smtClean="0">
                <a:ln w="0"/>
                <a:solidFill>
                  <a:srgbClr val="036CB6"/>
                </a:solidFill>
                <a:effectLst>
                  <a:outerShdw blurRad="38100" dist="25400" dir="5400000" algn="ctr" rotWithShape="0">
                    <a:srgbClr val="6E747A">
                      <a:alpha val="43000"/>
                    </a:srgbClr>
                  </a:outerShdw>
                </a:effectLst>
              </a:rPr>
              <a:t>Demo</a:t>
            </a:r>
            <a:endParaRPr lang="en-US" sz="3600" baseline="0" dirty="0" smtClean="0">
              <a:ln w="0"/>
              <a:solidFill>
                <a:srgbClr val="036CB6"/>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9867618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4"/>
          </p:nvPr>
        </p:nvSpPr>
        <p:spPr/>
        <p:txBody>
          <a:bodyPr/>
          <a:lstStyle/>
          <a:p>
            <a:fld id="{EFD2656D-1963-1549-B61C-EC61E9853F90}" type="slidenum">
              <a:rPr lang="en-US" smtClean="0"/>
              <a:pPr/>
              <a:t>21</a:t>
            </a:fld>
            <a:endParaRPr lang="en-US" dirty="0"/>
          </a:p>
        </p:txBody>
      </p:sp>
      <p:pic>
        <p:nvPicPr>
          <p:cNvPr id="5" name="Picture 4"/>
          <p:cNvPicPr/>
          <p:nvPr/>
        </p:nvPicPr>
        <p:blipFill>
          <a:blip r:embed="rId3"/>
          <a:stretch>
            <a:fillRect/>
          </a:stretch>
        </p:blipFill>
        <p:spPr>
          <a:xfrm>
            <a:off x="413467" y="1017766"/>
            <a:ext cx="8189843" cy="4810539"/>
          </a:xfrm>
          <a:prstGeom prst="rect">
            <a:avLst/>
          </a:prstGeom>
        </p:spPr>
      </p:pic>
    </p:spTree>
    <p:extLst>
      <p:ext uri="{BB962C8B-B14F-4D97-AF65-F5344CB8AC3E}">
        <p14:creationId xmlns:p14="http://schemas.microsoft.com/office/powerpoint/2010/main" val="22166215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4"/>
          </p:nvPr>
        </p:nvSpPr>
        <p:spPr/>
        <p:txBody>
          <a:bodyPr/>
          <a:lstStyle/>
          <a:p>
            <a:fld id="{EFD2656D-1963-1549-B61C-EC61E9853F90}" type="slidenum">
              <a:rPr lang="en-US" smtClean="0"/>
              <a:pPr/>
              <a:t>22</a:t>
            </a:fld>
            <a:endParaRPr lang="en-US" dirty="0"/>
          </a:p>
        </p:txBody>
      </p:sp>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74954"/>
            <a:ext cx="9144000" cy="4908091"/>
          </a:xfrm>
          <a:prstGeom prst="rect">
            <a:avLst/>
          </a:prstGeom>
        </p:spPr>
      </p:pic>
    </p:spTree>
    <p:extLst>
      <p:ext uri="{BB962C8B-B14F-4D97-AF65-F5344CB8AC3E}">
        <p14:creationId xmlns:p14="http://schemas.microsoft.com/office/powerpoint/2010/main" val="16423719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4"/>
          </p:nvPr>
        </p:nvSpPr>
        <p:spPr/>
        <p:txBody>
          <a:bodyPr/>
          <a:lstStyle/>
          <a:p>
            <a:fld id="{EFD2656D-1963-1549-B61C-EC61E9853F90}" type="slidenum">
              <a:rPr lang="en-US" smtClean="0"/>
              <a:pPr/>
              <a:t>23</a:t>
            </a:fld>
            <a:endParaRPr lang="en-US" dirty="0"/>
          </a:p>
        </p:txBody>
      </p:sp>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31413"/>
            <a:ext cx="9144000" cy="5195174"/>
          </a:xfrm>
          <a:prstGeom prst="rect">
            <a:avLst/>
          </a:prstGeom>
        </p:spPr>
      </p:pic>
    </p:spTree>
    <p:extLst>
      <p:ext uri="{BB962C8B-B14F-4D97-AF65-F5344CB8AC3E}">
        <p14:creationId xmlns:p14="http://schemas.microsoft.com/office/powerpoint/2010/main" val="22275462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4"/>
          </p:nvPr>
        </p:nvSpPr>
        <p:spPr/>
        <p:txBody>
          <a:bodyPr/>
          <a:lstStyle/>
          <a:p>
            <a:fld id="{EFD2656D-1963-1549-B61C-EC61E9853F90}" type="slidenum">
              <a:rPr lang="en-US" smtClean="0"/>
              <a:pPr/>
              <a:t>24</a:t>
            </a:fld>
            <a:endParaRPr lang="en-US" dirty="0"/>
          </a:p>
        </p:txBody>
      </p:sp>
      <p:sp>
        <p:nvSpPr>
          <p:cNvPr id="4" name="Rectangle 3"/>
          <p:cNvSpPr/>
          <p:nvPr/>
        </p:nvSpPr>
        <p:spPr>
          <a:xfrm>
            <a:off x="467963" y="2901461"/>
            <a:ext cx="7145794" cy="646331"/>
          </a:xfrm>
          <a:prstGeom prst="rect">
            <a:avLst/>
          </a:prstGeom>
          <a:noFill/>
          <a:ln>
            <a:solidFill>
              <a:srgbClr val="036CB6"/>
            </a:solidFill>
          </a:ln>
        </p:spPr>
        <p:txBody>
          <a:bodyPr wrap="square" lIns="91440" tIns="45720" rIns="91440" bIns="45720">
            <a:spAutoFit/>
          </a:bodyPr>
          <a:lstStyle/>
          <a:p>
            <a:pPr algn="ctr"/>
            <a:r>
              <a:rPr lang="en-US" sz="3600" baseline="0" dirty="0" smtClean="0">
                <a:ln w="0"/>
                <a:solidFill>
                  <a:srgbClr val="036CB6"/>
                </a:solidFill>
                <a:effectLst>
                  <a:outerShdw blurRad="38100" dist="25400" dir="5400000" algn="ctr" rotWithShape="0">
                    <a:srgbClr val="6E747A">
                      <a:alpha val="43000"/>
                    </a:srgbClr>
                  </a:outerShdw>
                </a:effectLst>
              </a:rPr>
              <a:t>Monitoring Reports Demo</a:t>
            </a:r>
            <a:endParaRPr lang="en-US" sz="3600" b="0" cap="none" spc="0" dirty="0">
              <a:ln w="0"/>
              <a:solidFill>
                <a:srgbClr val="036CB6"/>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42267319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4"/>
          </p:nvPr>
        </p:nvSpPr>
        <p:spPr/>
        <p:txBody>
          <a:bodyPr/>
          <a:lstStyle/>
          <a:p>
            <a:fld id="{EFD2656D-1963-1549-B61C-EC61E9853F90}" type="slidenum">
              <a:rPr lang="en-US" smtClean="0"/>
              <a:pPr/>
              <a:t>25</a:t>
            </a:fld>
            <a:endParaRPr lang="en-US" dirty="0"/>
          </a:p>
        </p:txBody>
      </p:sp>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172" y="1523259"/>
            <a:ext cx="8817997" cy="3706266"/>
          </a:xfrm>
          <a:prstGeom prst="rect">
            <a:avLst/>
          </a:prstGeom>
        </p:spPr>
      </p:pic>
      <p:sp>
        <p:nvSpPr>
          <p:cNvPr id="3" name="Rectangle 2"/>
          <p:cNvSpPr/>
          <p:nvPr/>
        </p:nvSpPr>
        <p:spPr>
          <a:xfrm>
            <a:off x="246490" y="2496710"/>
            <a:ext cx="8102380" cy="20673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655506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4"/>
          </p:nvPr>
        </p:nvSpPr>
        <p:spPr/>
        <p:txBody>
          <a:bodyPr/>
          <a:lstStyle/>
          <a:p>
            <a:fld id="{EFD2656D-1963-1549-B61C-EC61E9853F90}" type="slidenum">
              <a:rPr lang="en-US" smtClean="0"/>
              <a:pPr/>
              <a:t>26</a:t>
            </a:fld>
            <a:endParaRPr lang="en-US" dirty="0"/>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043" y="887676"/>
            <a:ext cx="8783661" cy="4989287"/>
          </a:xfrm>
          <a:prstGeom prst="rect">
            <a:avLst/>
          </a:prstGeom>
        </p:spPr>
      </p:pic>
    </p:spTree>
    <p:extLst>
      <p:ext uri="{BB962C8B-B14F-4D97-AF65-F5344CB8AC3E}">
        <p14:creationId xmlns:p14="http://schemas.microsoft.com/office/powerpoint/2010/main" val="9140626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4"/>
          </p:nvPr>
        </p:nvSpPr>
        <p:spPr/>
        <p:txBody>
          <a:bodyPr/>
          <a:lstStyle/>
          <a:p>
            <a:fld id="{EFD2656D-1963-1549-B61C-EC61E9853F90}" type="slidenum">
              <a:rPr lang="en-US" smtClean="0"/>
              <a:pPr/>
              <a:t>27</a:t>
            </a:fld>
            <a:endParaRPr lang="en-US" dirty="0"/>
          </a:p>
        </p:txBody>
      </p:sp>
      <p:sp>
        <p:nvSpPr>
          <p:cNvPr id="4" name="Rectangle 3"/>
          <p:cNvSpPr/>
          <p:nvPr/>
        </p:nvSpPr>
        <p:spPr>
          <a:xfrm>
            <a:off x="467963" y="2901461"/>
            <a:ext cx="7145794" cy="646331"/>
          </a:xfrm>
          <a:prstGeom prst="rect">
            <a:avLst/>
          </a:prstGeom>
          <a:noFill/>
          <a:ln>
            <a:solidFill>
              <a:srgbClr val="036CB6"/>
            </a:solidFill>
          </a:ln>
        </p:spPr>
        <p:txBody>
          <a:bodyPr wrap="square" lIns="91440" tIns="45720" rIns="91440" bIns="45720">
            <a:spAutoFit/>
          </a:bodyPr>
          <a:lstStyle/>
          <a:p>
            <a:pPr algn="ctr"/>
            <a:r>
              <a:rPr lang="en-US" sz="3600" baseline="0" dirty="0" smtClean="0">
                <a:ln w="0"/>
                <a:solidFill>
                  <a:srgbClr val="036CB6"/>
                </a:solidFill>
                <a:effectLst>
                  <a:outerShdw blurRad="38100" dist="25400" dir="5400000" algn="ctr" rotWithShape="0">
                    <a:srgbClr val="6E747A">
                      <a:alpha val="43000"/>
                    </a:srgbClr>
                  </a:outerShdw>
                </a:effectLst>
              </a:rPr>
              <a:t>Questions?</a:t>
            </a:r>
            <a:endParaRPr lang="en-US" sz="3600" b="0" cap="none" spc="0" dirty="0">
              <a:ln w="0"/>
              <a:solidFill>
                <a:srgbClr val="036CB6"/>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29561767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4"/>
          </p:nvPr>
        </p:nvSpPr>
        <p:spPr/>
        <p:txBody>
          <a:bodyPr/>
          <a:lstStyle/>
          <a:p>
            <a:fld id="{EFD2656D-1963-1549-B61C-EC61E9853F90}" type="slidenum">
              <a:rPr lang="en-US" smtClean="0"/>
              <a:pPr/>
              <a:t>28</a:t>
            </a:fld>
            <a:endParaRPr lang="en-US" dirty="0"/>
          </a:p>
        </p:txBody>
      </p:sp>
      <p:sp>
        <p:nvSpPr>
          <p:cNvPr id="4" name="Rectangle 3"/>
          <p:cNvSpPr/>
          <p:nvPr/>
        </p:nvSpPr>
        <p:spPr>
          <a:xfrm>
            <a:off x="467963" y="2901461"/>
            <a:ext cx="7145794" cy="646331"/>
          </a:xfrm>
          <a:prstGeom prst="rect">
            <a:avLst/>
          </a:prstGeom>
          <a:noFill/>
          <a:ln>
            <a:solidFill>
              <a:srgbClr val="036CB6"/>
            </a:solidFill>
          </a:ln>
        </p:spPr>
        <p:txBody>
          <a:bodyPr wrap="square" lIns="91440" tIns="45720" rIns="91440" bIns="45720">
            <a:spAutoFit/>
          </a:bodyPr>
          <a:lstStyle/>
          <a:p>
            <a:pPr algn="ctr"/>
            <a:r>
              <a:rPr lang="en-US" sz="3600" baseline="0" dirty="0" smtClean="0">
                <a:ln w="0"/>
                <a:solidFill>
                  <a:srgbClr val="036CB6"/>
                </a:solidFill>
                <a:effectLst>
                  <a:outerShdw blurRad="38100" dist="25400" dir="5400000" algn="ctr" rotWithShape="0">
                    <a:srgbClr val="6E747A">
                      <a:alpha val="43000"/>
                    </a:srgbClr>
                  </a:outerShdw>
                </a:effectLst>
              </a:rPr>
              <a:t>Supplemental Info</a:t>
            </a:r>
            <a:endParaRPr lang="en-US" sz="3600" b="0" cap="none" spc="0" dirty="0">
              <a:ln w="0"/>
              <a:solidFill>
                <a:srgbClr val="036CB6"/>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259881362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4"/>
          </p:nvPr>
        </p:nvSpPr>
        <p:spPr/>
        <p:txBody>
          <a:bodyPr/>
          <a:lstStyle/>
          <a:p>
            <a:fld id="{EFD2656D-1963-1549-B61C-EC61E9853F90}" type="slidenum">
              <a:rPr lang="en-US" smtClean="0"/>
              <a:pPr/>
              <a:t>29</a:t>
            </a:fld>
            <a:endParaRPr lang="en-US" dirty="0"/>
          </a:p>
        </p:txBody>
      </p:sp>
      <p:sp>
        <p:nvSpPr>
          <p:cNvPr id="4" name="Rectangle 3"/>
          <p:cNvSpPr/>
          <p:nvPr/>
        </p:nvSpPr>
        <p:spPr>
          <a:xfrm>
            <a:off x="246899" y="238648"/>
            <a:ext cx="7145794" cy="646331"/>
          </a:xfrm>
          <a:prstGeom prst="rect">
            <a:avLst/>
          </a:prstGeom>
          <a:noFill/>
          <a:ln>
            <a:solidFill>
              <a:srgbClr val="036CB6"/>
            </a:solidFill>
          </a:ln>
        </p:spPr>
        <p:txBody>
          <a:bodyPr wrap="square" lIns="91440" tIns="45720" rIns="91440" bIns="45720">
            <a:spAutoFit/>
          </a:bodyPr>
          <a:lstStyle/>
          <a:p>
            <a:pPr algn="ctr"/>
            <a:r>
              <a:rPr lang="en-US" sz="3600" baseline="0" dirty="0" smtClean="0">
                <a:ln w="0"/>
                <a:solidFill>
                  <a:srgbClr val="036CB6"/>
                </a:solidFill>
                <a:effectLst>
                  <a:outerShdw blurRad="38100" dist="25400" dir="5400000" algn="ctr" rotWithShape="0">
                    <a:srgbClr val="6E747A">
                      <a:alpha val="43000"/>
                    </a:srgbClr>
                  </a:outerShdw>
                </a:effectLst>
              </a:rPr>
              <a:t>Reference Material</a:t>
            </a:r>
            <a:endParaRPr lang="en-US" sz="3600" b="0" cap="none" spc="0" dirty="0">
              <a:ln w="0"/>
              <a:solidFill>
                <a:srgbClr val="036CB6"/>
              </a:solidFill>
              <a:effectLst>
                <a:outerShdw blurRad="38100" dist="25400" dir="5400000" algn="ctr" rotWithShape="0">
                  <a:srgbClr val="6E747A">
                    <a:alpha val="43000"/>
                  </a:srgbClr>
                </a:outerShdw>
              </a:effectLst>
            </a:endParaRPr>
          </a:p>
        </p:txBody>
      </p:sp>
      <p:sp>
        <p:nvSpPr>
          <p:cNvPr id="6" name="TextBox 5"/>
          <p:cNvSpPr txBox="1"/>
          <p:nvPr/>
        </p:nvSpPr>
        <p:spPr>
          <a:xfrm>
            <a:off x="246899" y="884979"/>
            <a:ext cx="8479608" cy="4832092"/>
          </a:xfrm>
          <a:prstGeom prst="rect">
            <a:avLst/>
          </a:prstGeom>
          <a:noFill/>
        </p:spPr>
        <p:txBody>
          <a:bodyPr wrap="square" rtlCol="0">
            <a:spAutoFit/>
          </a:bodyPr>
          <a:lstStyle/>
          <a:p>
            <a:r>
              <a:rPr lang="en-US" sz="2800" baseline="0" dirty="0" smtClean="0">
                <a:solidFill>
                  <a:srgbClr val="036CB6"/>
                </a:solidFill>
              </a:rPr>
              <a:t>Federal Demonstration Partnership White Paper for Payroll Certification Proposal:</a:t>
            </a:r>
            <a:endParaRPr lang="en-US" sz="2800" baseline="0" dirty="0" smtClean="0">
              <a:solidFill>
                <a:srgbClr val="036CB6"/>
              </a:solidFill>
              <a:hlinkClick r:id="rId3"/>
            </a:endParaRPr>
          </a:p>
          <a:p>
            <a:pPr marL="457200" indent="-457200">
              <a:buFont typeface="Arial" panose="020B0604020202020204" pitchFamily="34" charset="0"/>
              <a:buChar char="•"/>
            </a:pPr>
            <a:r>
              <a:rPr lang="en-US" sz="2800" baseline="0" dirty="0" smtClean="0">
                <a:solidFill>
                  <a:srgbClr val="036CB6"/>
                </a:solidFill>
                <a:hlinkClick r:id="rId3"/>
              </a:rPr>
              <a:t>http</a:t>
            </a:r>
            <a:r>
              <a:rPr lang="en-US" sz="2800" baseline="0" dirty="0">
                <a:solidFill>
                  <a:srgbClr val="036CB6"/>
                </a:solidFill>
                <a:hlinkClick r:id="rId3"/>
              </a:rPr>
              <a:t>://</a:t>
            </a:r>
            <a:r>
              <a:rPr lang="en-US" sz="2800" baseline="0" dirty="0" smtClean="0">
                <a:solidFill>
                  <a:srgbClr val="036CB6"/>
                </a:solidFill>
                <a:hlinkClick r:id="rId3"/>
              </a:rPr>
              <a:t>sites.nationalacademies.org/cs/groups/pgasite/documents/webpage/pga_055994.pdf</a:t>
            </a:r>
            <a:r>
              <a:rPr lang="en-US" sz="2800" baseline="0" dirty="0" smtClean="0">
                <a:solidFill>
                  <a:srgbClr val="036CB6"/>
                </a:solidFill>
              </a:rPr>
              <a:t> </a:t>
            </a:r>
          </a:p>
          <a:p>
            <a:pPr marL="457200" indent="-457200">
              <a:buFont typeface="Arial" panose="020B0604020202020204" pitchFamily="34" charset="0"/>
              <a:buChar char="•"/>
            </a:pPr>
            <a:endParaRPr lang="en-US" sz="2800" baseline="0" dirty="0">
              <a:solidFill>
                <a:srgbClr val="036CB6"/>
              </a:solidFill>
            </a:endParaRPr>
          </a:p>
          <a:p>
            <a:r>
              <a:rPr lang="en-US" sz="2800" baseline="0" dirty="0" smtClean="0">
                <a:solidFill>
                  <a:srgbClr val="036CB6"/>
                </a:solidFill>
              </a:rPr>
              <a:t>UCR Payroll Certification Support Site:</a:t>
            </a:r>
          </a:p>
          <a:p>
            <a:pPr marL="457200" indent="-457200">
              <a:buFont typeface="Arial" panose="020B0604020202020204" pitchFamily="34" charset="0"/>
              <a:buChar char="•"/>
            </a:pPr>
            <a:r>
              <a:rPr lang="en-US" sz="2800" baseline="0" dirty="0">
                <a:solidFill>
                  <a:srgbClr val="036CB6"/>
                </a:solidFill>
                <a:hlinkClick r:id="rId4"/>
              </a:rPr>
              <a:t>http://</a:t>
            </a:r>
            <a:r>
              <a:rPr lang="en-US" sz="2800" baseline="0" dirty="0" smtClean="0">
                <a:solidFill>
                  <a:srgbClr val="036CB6"/>
                </a:solidFill>
                <a:hlinkClick r:id="rId4"/>
              </a:rPr>
              <a:t>cnc.ucr.edu/piwrs/salary.html</a:t>
            </a:r>
            <a:r>
              <a:rPr lang="en-US" sz="2800" baseline="0" dirty="0" smtClean="0">
                <a:solidFill>
                  <a:srgbClr val="036CB6"/>
                </a:solidFill>
              </a:rPr>
              <a:t> </a:t>
            </a:r>
          </a:p>
          <a:p>
            <a:pPr marL="457200" indent="-457200">
              <a:buFont typeface="Arial" panose="020B0604020202020204" pitchFamily="34" charset="0"/>
              <a:buChar char="•"/>
            </a:pPr>
            <a:endParaRPr lang="en-US" sz="2800" baseline="0" dirty="0">
              <a:solidFill>
                <a:srgbClr val="036CB6"/>
              </a:solidFill>
            </a:endParaRPr>
          </a:p>
          <a:p>
            <a:r>
              <a:rPr lang="en-US" sz="2800" baseline="0" dirty="0" smtClean="0">
                <a:solidFill>
                  <a:srgbClr val="036CB6"/>
                </a:solidFill>
              </a:rPr>
              <a:t>UCR Policy 200-40:</a:t>
            </a:r>
          </a:p>
          <a:p>
            <a:pPr marL="457200" indent="-457200">
              <a:buFont typeface="Arial" panose="020B0604020202020204" pitchFamily="34" charset="0"/>
              <a:buChar char="•"/>
            </a:pPr>
            <a:r>
              <a:rPr lang="en-US" sz="2800" baseline="0" dirty="0">
                <a:solidFill>
                  <a:srgbClr val="036CB6"/>
                </a:solidFill>
                <a:hlinkClick r:id="rId5"/>
              </a:rPr>
              <a:t>http://</a:t>
            </a:r>
            <a:r>
              <a:rPr lang="en-US" sz="2800" baseline="0" dirty="0" smtClean="0">
                <a:solidFill>
                  <a:srgbClr val="036CB6"/>
                </a:solidFill>
                <a:hlinkClick r:id="rId5"/>
              </a:rPr>
              <a:t>fboapps.ucr.edu/policies/index.php?path=viewPolicies.php&amp;policy=200-40</a:t>
            </a:r>
            <a:r>
              <a:rPr lang="en-US" sz="2800" baseline="0" dirty="0" smtClean="0">
                <a:solidFill>
                  <a:srgbClr val="036CB6"/>
                </a:solidFill>
              </a:rPr>
              <a:t> </a:t>
            </a:r>
            <a:endParaRPr lang="en-US" sz="2800" baseline="0" dirty="0" smtClean="0">
              <a:solidFill>
                <a:srgbClr val="036CB6"/>
              </a:solidFill>
            </a:endParaRPr>
          </a:p>
        </p:txBody>
      </p:sp>
    </p:spTree>
    <p:extLst>
      <p:ext uri="{BB962C8B-B14F-4D97-AF65-F5344CB8AC3E}">
        <p14:creationId xmlns:p14="http://schemas.microsoft.com/office/powerpoint/2010/main" val="9325880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4"/>
          </p:nvPr>
        </p:nvSpPr>
        <p:spPr/>
        <p:txBody>
          <a:bodyPr/>
          <a:lstStyle/>
          <a:p>
            <a:fld id="{EFD2656D-1963-1549-B61C-EC61E9853F90}" type="slidenum">
              <a:rPr lang="en-US" smtClean="0"/>
              <a:pPr/>
              <a:t>3</a:t>
            </a:fld>
            <a:endParaRPr lang="en-US" dirty="0"/>
          </a:p>
        </p:txBody>
      </p:sp>
      <p:sp>
        <p:nvSpPr>
          <p:cNvPr id="4" name="Rectangle 3"/>
          <p:cNvSpPr/>
          <p:nvPr/>
        </p:nvSpPr>
        <p:spPr>
          <a:xfrm>
            <a:off x="246899" y="238648"/>
            <a:ext cx="7145794" cy="1200329"/>
          </a:xfrm>
          <a:prstGeom prst="rect">
            <a:avLst/>
          </a:prstGeom>
          <a:noFill/>
          <a:ln>
            <a:solidFill>
              <a:srgbClr val="036CB6"/>
            </a:solidFill>
          </a:ln>
        </p:spPr>
        <p:txBody>
          <a:bodyPr wrap="square" lIns="91440" tIns="45720" rIns="91440" bIns="45720">
            <a:spAutoFit/>
          </a:bodyPr>
          <a:lstStyle/>
          <a:p>
            <a:pPr algn="ctr"/>
            <a:r>
              <a:rPr lang="en-US" sz="3600" baseline="0" dirty="0" smtClean="0">
                <a:ln w="0"/>
                <a:solidFill>
                  <a:srgbClr val="036CB6"/>
                </a:solidFill>
                <a:effectLst>
                  <a:outerShdw blurRad="38100" dist="25400" dir="5400000" algn="ctr" rotWithShape="0">
                    <a:srgbClr val="6E747A">
                      <a:alpha val="43000"/>
                    </a:srgbClr>
                  </a:outerShdw>
                </a:effectLst>
              </a:rPr>
              <a:t>Proposal and Award Management </a:t>
            </a:r>
          </a:p>
          <a:p>
            <a:pPr algn="ctr"/>
            <a:r>
              <a:rPr lang="en-US" sz="3600" baseline="0" dirty="0" smtClean="0">
                <a:ln w="0"/>
                <a:solidFill>
                  <a:srgbClr val="036CB6"/>
                </a:solidFill>
                <a:effectLst>
                  <a:outerShdw blurRad="38100" dist="25400" dir="5400000" algn="ctr" rotWithShape="0">
                    <a:srgbClr val="6E747A">
                      <a:alpha val="43000"/>
                    </a:srgbClr>
                  </a:outerShdw>
                </a:effectLst>
              </a:rPr>
              <a:t>Information System (PAMIS)</a:t>
            </a:r>
            <a:endParaRPr lang="en-US" sz="3600" b="0" cap="none" spc="0" dirty="0">
              <a:ln w="0"/>
              <a:solidFill>
                <a:srgbClr val="036CB6"/>
              </a:solidFill>
              <a:effectLst>
                <a:outerShdw blurRad="38100" dist="25400" dir="5400000" algn="ctr" rotWithShape="0">
                  <a:srgbClr val="6E747A">
                    <a:alpha val="43000"/>
                  </a:srgbClr>
                </a:outerShdw>
              </a:effectLst>
            </a:endParaRPr>
          </a:p>
        </p:txBody>
      </p:sp>
      <p:sp>
        <p:nvSpPr>
          <p:cNvPr id="6" name="TextBox 5"/>
          <p:cNvSpPr txBox="1"/>
          <p:nvPr/>
        </p:nvSpPr>
        <p:spPr>
          <a:xfrm>
            <a:off x="246898" y="1547465"/>
            <a:ext cx="8649129" cy="4688463"/>
          </a:xfrm>
          <a:prstGeom prst="rect">
            <a:avLst/>
          </a:prstGeom>
          <a:noFill/>
        </p:spPr>
        <p:txBody>
          <a:bodyPr wrap="square" rtlCol="0">
            <a:spAutoFit/>
          </a:bodyPr>
          <a:lstStyle/>
          <a:p>
            <a:r>
              <a:rPr lang="en-US" sz="3200" baseline="0" dirty="0" smtClean="0">
                <a:solidFill>
                  <a:srgbClr val="036CB6"/>
                </a:solidFill>
              </a:rPr>
              <a:t>PAMIS, an integrated system, facilitated the development of the Payroll Certifications</a:t>
            </a:r>
            <a:endParaRPr lang="en-US" sz="3200" dirty="0" smtClean="0">
              <a:solidFill>
                <a:srgbClr val="036CB6"/>
              </a:solidFill>
            </a:endParaRPr>
          </a:p>
          <a:p>
            <a:pPr marL="914400" lvl="1" indent="-457200">
              <a:buFont typeface="Courier New" panose="02070309020205020404" pitchFamily="49" charset="0"/>
              <a:buChar char="o"/>
            </a:pPr>
            <a:r>
              <a:rPr lang="en-US" sz="3200" dirty="0" smtClean="0">
                <a:solidFill>
                  <a:srgbClr val="036CB6"/>
                </a:solidFill>
              </a:rPr>
              <a:t>Proposal</a:t>
            </a:r>
          </a:p>
          <a:p>
            <a:pPr marL="1371600" lvl="2" indent="-457200">
              <a:buFont typeface="Courier New" panose="02070309020205020404" pitchFamily="49" charset="0"/>
              <a:buChar char="o"/>
            </a:pPr>
            <a:r>
              <a:rPr lang="en-US" sz="3200" dirty="0" err="1" smtClean="0">
                <a:solidFill>
                  <a:srgbClr val="036CB6"/>
                </a:solidFill>
              </a:rPr>
              <a:t>eCAF</a:t>
            </a:r>
            <a:r>
              <a:rPr lang="en-US" sz="3200" dirty="0" smtClean="0">
                <a:solidFill>
                  <a:srgbClr val="036CB6"/>
                </a:solidFill>
              </a:rPr>
              <a:t> </a:t>
            </a:r>
            <a:r>
              <a:rPr lang="en-US" sz="3200" dirty="0">
                <a:solidFill>
                  <a:srgbClr val="036CB6"/>
                </a:solidFill>
              </a:rPr>
              <a:t>(Electronic Campus Approval Form)</a:t>
            </a:r>
          </a:p>
          <a:p>
            <a:pPr marL="914400" lvl="1" indent="-457200">
              <a:buFont typeface="Courier New" panose="02070309020205020404" pitchFamily="49" charset="0"/>
              <a:buChar char="o"/>
            </a:pPr>
            <a:r>
              <a:rPr lang="en-US" sz="3200" dirty="0">
                <a:solidFill>
                  <a:srgbClr val="036CB6"/>
                </a:solidFill>
              </a:rPr>
              <a:t>Pre-Award Request System</a:t>
            </a:r>
          </a:p>
          <a:p>
            <a:pPr marL="914400" lvl="1" indent="-457200">
              <a:buFont typeface="Courier New" panose="02070309020205020404" pitchFamily="49" charset="0"/>
              <a:buChar char="o"/>
            </a:pPr>
            <a:r>
              <a:rPr lang="en-US" sz="3200" dirty="0" smtClean="0">
                <a:solidFill>
                  <a:srgbClr val="036CB6"/>
                </a:solidFill>
              </a:rPr>
              <a:t>Award  (</a:t>
            </a:r>
            <a:r>
              <a:rPr lang="en-US" sz="3200" dirty="0" err="1" smtClean="0">
                <a:solidFill>
                  <a:srgbClr val="036CB6"/>
                </a:solidFill>
              </a:rPr>
              <a:t>eAward</a:t>
            </a:r>
            <a:r>
              <a:rPr lang="en-US" sz="3200" dirty="0" smtClean="0">
                <a:solidFill>
                  <a:srgbClr val="036CB6"/>
                </a:solidFill>
              </a:rPr>
              <a:t>)</a:t>
            </a:r>
          </a:p>
          <a:p>
            <a:pPr marL="1371600" lvl="2" indent="-457200">
              <a:buFont typeface="Courier New" panose="02070309020205020404" pitchFamily="49" charset="0"/>
              <a:buChar char="o"/>
            </a:pPr>
            <a:r>
              <a:rPr lang="en-US" sz="3200" dirty="0" smtClean="0">
                <a:solidFill>
                  <a:srgbClr val="036CB6"/>
                </a:solidFill>
              </a:rPr>
              <a:t>Notifications</a:t>
            </a:r>
          </a:p>
          <a:p>
            <a:pPr marL="1371600" lvl="2" indent="-457200">
              <a:buFont typeface="Courier New" panose="02070309020205020404" pitchFamily="49" charset="0"/>
              <a:buChar char="o"/>
            </a:pPr>
            <a:r>
              <a:rPr lang="en-US" sz="3200" dirty="0" smtClean="0">
                <a:solidFill>
                  <a:srgbClr val="036CB6"/>
                </a:solidFill>
              </a:rPr>
              <a:t>Fund Establishment</a:t>
            </a:r>
          </a:p>
          <a:p>
            <a:pPr marL="1371600" lvl="2" indent="-457200">
              <a:buFont typeface="Courier New" panose="02070309020205020404" pitchFamily="49" charset="0"/>
              <a:buChar char="o"/>
            </a:pPr>
            <a:r>
              <a:rPr lang="en-US" sz="3200" dirty="0" smtClean="0">
                <a:solidFill>
                  <a:srgbClr val="036CB6"/>
                </a:solidFill>
              </a:rPr>
              <a:t>Budget Establishment</a:t>
            </a:r>
            <a:endParaRPr lang="en-US" sz="3200" dirty="0">
              <a:solidFill>
                <a:srgbClr val="036CB6"/>
              </a:solidFill>
            </a:endParaRPr>
          </a:p>
          <a:p>
            <a:pPr marL="914400" lvl="1" indent="-457200">
              <a:buFont typeface="Courier New" panose="02070309020205020404" pitchFamily="49" charset="0"/>
              <a:buChar char="o"/>
            </a:pPr>
            <a:r>
              <a:rPr lang="en-US" sz="3200" dirty="0" smtClean="0">
                <a:solidFill>
                  <a:srgbClr val="036CB6"/>
                </a:solidFill>
              </a:rPr>
              <a:t>Monthly PI </a:t>
            </a:r>
            <a:r>
              <a:rPr lang="en-US" sz="3200" dirty="0">
                <a:solidFill>
                  <a:srgbClr val="036CB6"/>
                </a:solidFill>
              </a:rPr>
              <a:t>Web Reporting System (PIWRS) </a:t>
            </a:r>
            <a:endParaRPr lang="en-US" sz="3200" dirty="0" smtClean="0">
              <a:solidFill>
                <a:srgbClr val="036CB6"/>
              </a:solidFill>
            </a:endParaRPr>
          </a:p>
          <a:p>
            <a:pPr marL="914400" lvl="1" indent="-457200">
              <a:buFont typeface="Courier New" panose="02070309020205020404" pitchFamily="49" charset="0"/>
              <a:buChar char="o"/>
            </a:pPr>
            <a:r>
              <a:rPr lang="en-US" sz="3200" dirty="0" smtClean="0">
                <a:solidFill>
                  <a:srgbClr val="036CB6"/>
                </a:solidFill>
              </a:rPr>
              <a:t>Annual </a:t>
            </a:r>
            <a:r>
              <a:rPr lang="en-US" sz="3200" dirty="0">
                <a:solidFill>
                  <a:srgbClr val="036CB6"/>
                </a:solidFill>
              </a:rPr>
              <a:t>Payroll Certification System</a:t>
            </a:r>
          </a:p>
          <a:p>
            <a:pPr marL="914400" lvl="1" indent="-457200">
              <a:buFont typeface="Courier New" panose="02070309020205020404" pitchFamily="49" charset="0"/>
              <a:buChar char="o"/>
            </a:pPr>
            <a:r>
              <a:rPr lang="en-US" sz="3200" dirty="0">
                <a:solidFill>
                  <a:srgbClr val="036CB6"/>
                </a:solidFill>
              </a:rPr>
              <a:t>Expiring Funds Notification System</a:t>
            </a:r>
          </a:p>
          <a:p>
            <a:pPr marL="800100" lvl="1" indent="-342900">
              <a:buFont typeface="Arial" panose="020B0604020202020204" pitchFamily="34" charset="0"/>
              <a:buChar char="•"/>
            </a:pPr>
            <a:endParaRPr lang="en-US" sz="3200" dirty="0" smtClean="0">
              <a:solidFill>
                <a:srgbClr val="036CB6"/>
              </a:solidFill>
            </a:endParaRPr>
          </a:p>
        </p:txBody>
      </p:sp>
    </p:spTree>
    <p:extLst>
      <p:ext uri="{BB962C8B-B14F-4D97-AF65-F5344CB8AC3E}">
        <p14:creationId xmlns:p14="http://schemas.microsoft.com/office/powerpoint/2010/main" val="24880057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4"/>
          </p:nvPr>
        </p:nvSpPr>
        <p:spPr/>
        <p:txBody>
          <a:bodyPr/>
          <a:lstStyle/>
          <a:p>
            <a:fld id="{EFD2656D-1963-1549-B61C-EC61E9853F90}" type="slidenum">
              <a:rPr lang="en-US" smtClean="0"/>
              <a:pPr/>
              <a:t>4</a:t>
            </a:fld>
            <a:endParaRPr lang="en-US" dirty="0"/>
          </a:p>
        </p:txBody>
      </p:sp>
      <p:sp>
        <p:nvSpPr>
          <p:cNvPr id="4" name="Rectangle 3"/>
          <p:cNvSpPr/>
          <p:nvPr/>
        </p:nvSpPr>
        <p:spPr>
          <a:xfrm>
            <a:off x="246899" y="238648"/>
            <a:ext cx="7145794" cy="1200329"/>
          </a:xfrm>
          <a:prstGeom prst="rect">
            <a:avLst/>
          </a:prstGeom>
          <a:noFill/>
          <a:ln>
            <a:solidFill>
              <a:srgbClr val="036CB6"/>
            </a:solidFill>
          </a:ln>
        </p:spPr>
        <p:txBody>
          <a:bodyPr wrap="square" lIns="91440" tIns="45720" rIns="91440" bIns="45720">
            <a:spAutoFit/>
          </a:bodyPr>
          <a:lstStyle/>
          <a:p>
            <a:pPr algn="ctr"/>
            <a:r>
              <a:rPr lang="en-US" sz="3600" baseline="0" dirty="0" smtClean="0">
                <a:ln w="0"/>
                <a:solidFill>
                  <a:srgbClr val="036CB6"/>
                </a:solidFill>
                <a:effectLst>
                  <a:outerShdw blurRad="38100" dist="25400" dir="5400000" algn="ctr" rotWithShape="0">
                    <a:srgbClr val="6E747A">
                      <a:alpha val="43000"/>
                    </a:srgbClr>
                  </a:outerShdw>
                </a:effectLst>
              </a:rPr>
              <a:t>UCI-UCR Payroll Certification Pilot Timeline</a:t>
            </a:r>
            <a:endParaRPr lang="en-US" sz="3600" b="0" cap="none" spc="0" dirty="0">
              <a:ln w="0"/>
              <a:solidFill>
                <a:srgbClr val="036CB6"/>
              </a:solidFill>
              <a:effectLst>
                <a:outerShdw blurRad="38100" dist="25400" dir="5400000" algn="ctr" rotWithShape="0">
                  <a:srgbClr val="6E747A">
                    <a:alpha val="43000"/>
                  </a:srgbClr>
                </a:outerShdw>
              </a:effectLst>
            </a:endParaRPr>
          </a:p>
        </p:txBody>
      </p:sp>
      <p:sp>
        <p:nvSpPr>
          <p:cNvPr id="6" name="TextBox 5"/>
          <p:cNvSpPr txBox="1"/>
          <p:nvPr/>
        </p:nvSpPr>
        <p:spPr>
          <a:xfrm>
            <a:off x="246898" y="1547465"/>
            <a:ext cx="8649129" cy="4401205"/>
          </a:xfrm>
          <a:prstGeom prst="rect">
            <a:avLst/>
          </a:prstGeom>
          <a:noFill/>
        </p:spPr>
        <p:txBody>
          <a:bodyPr wrap="square" rtlCol="0">
            <a:spAutoFit/>
          </a:bodyPr>
          <a:lstStyle/>
          <a:p>
            <a:pPr marL="457200" indent="-457200">
              <a:buFont typeface="Arial" panose="020B0604020202020204" pitchFamily="34" charset="0"/>
              <a:buChar char="•"/>
            </a:pPr>
            <a:r>
              <a:rPr lang="en-US" sz="2800" baseline="0" dirty="0" smtClean="0">
                <a:solidFill>
                  <a:srgbClr val="036CB6"/>
                </a:solidFill>
              </a:rPr>
              <a:t>January 2011 Pilot Proposal Submitted</a:t>
            </a:r>
          </a:p>
          <a:p>
            <a:pPr marL="457200" indent="-457200">
              <a:buFont typeface="Arial" panose="020B0604020202020204" pitchFamily="34" charset="0"/>
              <a:buChar char="•"/>
            </a:pPr>
            <a:r>
              <a:rPr lang="en-US" sz="2800" baseline="0" dirty="0" smtClean="0">
                <a:solidFill>
                  <a:srgbClr val="036CB6"/>
                </a:solidFill>
              </a:rPr>
              <a:t>April 2011 18-Month Pilot Approved</a:t>
            </a:r>
          </a:p>
          <a:p>
            <a:pPr marL="914400" lvl="1" indent="-457200">
              <a:buFont typeface="Arial" panose="020B0604020202020204" pitchFamily="34" charset="0"/>
              <a:buChar char="•"/>
            </a:pPr>
            <a:r>
              <a:rPr lang="en-US" sz="2800" baseline="0" dirty="0" smtClean="0">
                <a:solidFill>
                  <a:srgbClr val="036CB6"/>
                </a:solidFill>
              </a:rPr>
              <a:t>Requirement for two internal audits</a:t>
            </a:r>
          </a:p>
          <a:p>
            <a:pPr marL="457200" indent="-457200">
              <a:buFont typeface="Arial" panose="020B0604020202020204" pitchFamily="34" charset="0"/>
              <a:buChar char="•"/>
            </a:pPr>
            <a:r>
              <a:rPr lang="en-US" sz="2800" baseline="0" dirty="0" smtClean="0">
                <a:solidFill>
                  <a:srgbClr val="036CB6"/>
                </a:solidFill>
              </a:rPr>
              <a:t>October 2012 Pilot extended to 12/31/2013</a:t>
            </a:r>
          </a:p>
          <a:p>
            <a:pPr marL="457200" indent="-457200">
              <a:buFont typeface="Arial" panose="020B0604020202020204" pitchFamily="34" charset="0"/>
              <a:buChar char="•"/>
            </a:pPr>
            <a:r>
              <a:rPr lang="en-US" sz="2800" baseline="0" dirty="0" smtClean="0">
                <a:solidFill>
                  <a:srgbClr val="036CB6"/>
                </a:solidFill>
              </a:rPr>
              <a:t>January 2013 OIG Audit initiated </a:t>
            </a:r>
          </a:p>
          <a:p>
            <a:pPr marL="457200" indent="-457200">
              <a:buFont typeface="Arial" panose="020B0604020202020204" pitchFamily="34" charset="0"/>
              <a:buChar char="•"/>
            </a:pPr>
            <a:r>
              <a:rPr lang="en-US" sz="2800" baseline="0" dirty="0" smtClean="0">
                <a:solidFill>
                  <a:srgbClr val="036CB6"/>
                </a:solidFill>
              </a:rPr>
              <a:t>September 2013 UCR on-site audit by OIG</a:t>
            </a:r>
          </a:p>
          <a:p>
            <a:pPr marL="457200" indent="-457200">
              <a:buFont typeface="Arial" panose="020B0604020202020204" pitchFamily="34" charset="0"/>
              <a:buChar char="•"/>
            </a:pPr>
            <a:r>
              <a:rPr lang="en-US" sz="2800" baseline="0" dirty="0" smtClean="0">
                <a:solidFill>
                  <a:srgbClr val="036CB6"/>
                </a:solidFill>
              </a:rPr>
              <a:t>November 2013 UCR in-person interviews and termination of UCI audit</a:t>
            </a:r>
          </a:p>
          <a:p>
            <a:pPr marL="457200" indent="-457200">
              <a:buFont typeface="Arial" panose="020B0604020202020204" pitchFamily="34" charset="0"/>
              <a:buChar char="•"/>
            </a:pPr>
            <a:r>
              <a:rPr lang="en-US" sz="2800" baseline="0" dirty="0" smtClean="0">
                <a:solidFill>
                  <a:srgbClr val="036CB6"/>
                </a:solidFill>
              </a:rPr>
              <a:t>December 2013 Pilot extended to 3/31/2014</a:t>
            </a:r>
          </a:p>
          <a:p>
            <a:pPr marL="457200" indent="-457200">
              <a:buFont typeface="Arial" panose="020B0604020202020204" pitchFamily="34" charset="0"/>
              <a:buChar char="•"/>
            </a:pPr>
            <a:r>
              <a:rPr lang="en-US" sz="2800" baseline="0" dirty="0">
                <a:solidFill>
                  <a:srgbClr val="036CB6"/>
                </a:solidFill>
              </a:rPr>
              <a:t>March 2014 Pilot extended to </a:t>
            </a:r>
            <a:r>
              <a:rPr lang="en-US" sz="2800" baseline="0" dirty="0" smtClean="0">
                <a:solidFill>
                  <a:srgbClr val="036CB6"/>
                </a:solidFill>
              </a:rPr>
              <a:t>12/31/2014</a:t>
            </a:r>
            <a:endParaRPr lang="en-US" sz="2800" baseline="0" dirty="0">
              <a:solidFill>
                <a:srgbClr val="036CB6"/>
              </a:solidFill>
            </a:endParaRPr>
          </a:p>
        </p:txBody>
      </p:sp>
    </p:spTree>
    <p:extLst>
      <p:ext uri="{BB962C8B-B14F-4D97-AF65-F5344CB8AC3E}">
        <p14:creationId xmlns:p14="http://schemas.microsoft.com/office/powerpoint/2010/main" val="35718214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4"/>
          </p:nvPr>
        </p:nvSpPr>
        <p:spPr/>
        <p:txBody>
          <a:bodyPr/>
          <a:lstStyle/>
          <a:p>
            <a:fld id="{EFD2656D-1963-1549-B61C-EC61E9853F90}" type="slidenum">
              <a:rPr lang="en-US" smtClean="0"/>
              <a:pPr/>
              <a:t>5</a:t>
            </a:fld>
            <a:endParaRPr lang="en-US" dirty="0"/>
          </a:p>
        </p:txBody>
      </p:sp>
      <p:sp>
        <p:nvSpPr>
          <p:cNvPr id="4" name="Rectangle 3"/>
          <p:cNvSpPr/>
          <p:nvPr/>
        </p:nvSpPr>
        <p:spPr>
          <a:xfrm>
            <a:off x="246899" y="238648"/>
            <a:ext cx="7145794" cy="1200329"/>
          </a:xfrm>
          <a:prstGeom prst="rect">
            <a:avLst/>
          </a:prstGeom>
          <a:noFill/>
          <a:ln>
            <a:solidFill>
              <a:srgbClr val="036CB6"/>
            </a:solidFill>
          </a:ln>
        </p:spPr>
        <p:txBody>
          <a:bodyPr wrap="square" lIns="91440" tIns="45720" rIns="91440" bIns="45720">
            <a:spAutoFit/>
          </a:bodyPr>
          <a:lstStyle/>
          <a:p>
            <a:pPr algn="ctr"/>
            <a:r>
              <a:rPr lang="en-US" sz="3600" baseline="0" dirty="0" smtClean="0">
                <a:ln w="0"/>
                <a:solidFill>
                  <a:srgbClr val="036CB6"/>
                </a:solidFill>
                <a:effectLst>
                  <a:outerShdw blurRad="38100" dist="25400" dir="5400000" algn="ctr" rotWithShape="0">
                    <a:srgbClr val="6E747A">
                      <a:alpha val="43000"/>
                    </a:srgbClr>
                  </a:outerShdw>
                </a:effectLst>
              </a:rPr>
              <a:t>UCI-UCR Payroll Certification Pilot Timeline</a:t>
            </a:r>
            <a:endParaRPr lang="en-US" sz="3600" b="0" cap="none" spc="0" dirty="0">
              <a:ln w="0"/>
              <a:solidFill>
                <a:srgbClr val="036CB6"/>
              </a:solidFill>
              <a:effectLst>
                <a:outerShdw blurRad="38100" dist="25400" dir="5400000" algn="ctr" rotWithShape="0">
                  <a:srgbClr val="6E747A">
                    <a:alpha val="43000"/>
                  </a:srgbClr>
                </a:outerShdw>
              </a:effectLst>
            </a:endParaRPr>
          </a:p>
        </p:txBody>
      </p:sp>
      <p:sp>
        <p:nvSpPr>
          <p:cNvPr id="6" name="TextBox 5"/>
          <p:cNvSpPr txBox="1"/>
          <p:nvPr/>
        </p:nvSpPr>
        <p:spPr>
          <a:xfrm>
            <a:off x="246898" y="1844298"/>
            <a:ext cx="8479609" cy="5160387"/>
          </a:xfrm>
          <a:prstGeom prst="rect">
            <a:avLst/>
          </a:prstGeom>
          <a:noFill/>
        </p:spPr>
        <p:txBody>
          <a:bodyPr wrap="square" rtlCol="0">
            <a:spAutoFit/>
          </a:bodyPr>
          <a:lstStyle/>
          <a:p>
            <a:pPr marL="457200" indent="-457200">
              <a:buFont typeface="Arial" panose="020B0604020202020204" pitchFamily="34" charset="0"/>
              <a:buChar char="•"/>
            </a:pPr>
            <a:r>
              <a:rPr lang="en-US" sz="2800" baseline="0" dirty="0" smtClean="0">
                <a:solidFill>
                  <a:srgbClr val="036CB6"/>
                </a:solidFill>
              </a:rPr>
              <a:t>June 2014 OIG issues UCI’s draft audit</a:t>
            </a:r>
          </a:p>
          <a:p>
            <a:pPr marL="457200" indent="-457200">
              <a:buFont typeface="Arial" panose="020B0604020202020204" pitchFamily="34" charset="0"/>
              <a:buChar char="•"/>
            </a:pPr>
            <a:r>
              <a:rPr lang="en-US" sz="2800" baseline="0" dirty="0" smtClean="0">
                <a:solidFill>
                  <a:srgbClr val="036CB6"/>
                </a:solidFill>
              </a:rPr>
              <a:t>September 2014 OIG conduct UCR’s telephone exit conference</a:t>
            </a:r>
          </a:p>
          <a:p>
            <a:pPr marL="457200" indent="-457200">
              <a:buFont typeface="Arial" panose="020B0604020202020204" pitchFamily="34" charset="0"/>
              <a:buChar char="•"/>
            </a:pPr>
            <a:r>
              <a:rPr lang="en-US" sz="2800" baseline="0" dirty="0" smtClean="0">
                <a:solidFill>
                  <a:srgbClr val="036CB6"/>
                </a:solidFill>
              </a:rPr>
              <a:t>December 2014 OIG issues UCI’s audit</a:t>
            </a:r>
          </a:p>
          <a:p>
            <a:pPr marL="457200" indent="-457200">
              <a:buFont typeface="Arial" panose="020B0604020202020204" pitchFamily="34" charset="0"/>
              <a:buChar char="•"/>
            </a:pPr>
            <a:r>
              <a:rPr lang="en-US" sz="2800" baseline="0" dirty="0" smtClean="0">
                <a:solidFill>
                  <a:srgbClr val="036CB6"/>
                </a:solidFill>
              </a:rPr>
              <a:t>December 2014 Pilot extended to 12/31/2015</a:t>
            </a:r>
          </a:p>
          <a:p>
            <a:pPr marL="457200" indent="-457200">
              <a:buFont typeface="Arial" panose="020B0604020202020204" pitchFamily="34" charset="0"/>
              <a:buChar char="•"/>
            </a:pPr>
            <a:r>
              <a:rPr lang="en-US" sz="2800" baseline="0" dirty="0" smtClean="0">
                <a:solidFill>
                  <a:srgbClr val="036CB6"/>
                </a:solidFill>
              </a:rPr>
              <a:t>December 2015 Pilot extended to 12/31/2016</a:t>
            </a:r>
          </a:p>
          <a:p>
            <a:pPr marL="457200" indent="-457200">
              <a:buFont typeface="Arial" panose="020B0604020202020204" pitchFamily="34" charset="0"/>
              <a:buChar char="•"/>
            </a:pPr>
            <a:r>
              <a:rPr lang="en-US" sz="2800" baseline="0" dirty="0" smtClean="0">
                <a:solidFill>
                  <a:srgbClr val="036CB6"/>
                </a:solidFill>
              </a:rPr>
              <a:t>April 2016 HHS OIG Draft Audit Report issued</a:t>
            </a:r>
          </a:p>
          <a:p>
            <a:pPr marL="457200" indent="-457200">
              <a:buFont typeface="Arial" panose="020B0604020202020204" pitchFamily="34" charset="0"/>
              <a:buChar char="•"/>
            </a:pPr>
            <a:r>
              <a:rPr lang="en-US" sz="2800" baseline="0" dirty="0" smtClean="0">
                <a:solidFill>
                  <a:srgbClr val="036CB6"/>
                </a:solidFill>
              </a:rPr>
              <a:t>June 2016 UCR responded to draft audit</a:t>
            </a:r>
            <a:endParaRPr lang="en-US" sz="3200" baseline="0" dirty="0">
              <a:solidFill>
                <a:srgbClr val="036CB6"/>
              </a:solidFill>
            </a:endParaRPr>
          </a:p>
          <a:p>
            <a:pPr marL="457200" indent="-457200">
              <a:buFont typeface="Arial" panose="020B0604020202020204" pitchFamily="34" charset="0"/>
              <a:buChar char="•"/>
            </a:pPr>
            <a:r>
              <a:rPr lang="en-US" sz="2800" baseline="0" dirty="0" smtClean="0">
                <a:solidFill>
                  <a:srgbClr val="036CB6"/>
                </a:solidFill>
              </a:rPr>
              <a:t>As of 1/12/17, no further communication with HHS- OIG and UCR is awaiting issuance of final report</a:t>
            </a:r>
          </a:p>
          <a:p>
            <a:pPr marL="457200" indent="-457200">
              <a:buFont typeface="Arial" panose="020B0604020202020204" pitchFamily="34" charset="0"/>
              <a:buChar char="•"/>
            </a:pPr>
            <a:endParaRPr lang="en-US" sz="3200" dirty="0" smtClean="0">
              <a:solidFill>
                <a:srgbClr val="036CB6"/>
              </a:solidFill>
            </a:endParaRPr>
          </a:p>
        </p:txBody>
      </p:sp>
    </p:spTree>
    <p:extLst>
      <p:ext uri="{BB962C8B-B14F-4D97-AF65-F5344CB8AC3E}">
        <p14:creationId xmlns:p14="http://schemas.microsoft.com/office/powerpoint/2010/main" val="29497455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4"/>
          </p:nvPr>
        </p:nvSpPr>
        <p:spPr/>
        <p:txBody>
          <a:bodyPr/>
          <a:lstStyle/>
          <a:p>
            <a:fld id="{EFD2656D-1963-1549-B61C-EC61E9853F90}" type="slidenum">
              <a:rPr lang="en-US" smtClean="0"/>
              <a:pPr/>
              <a:t>6</a:t>
            </a:fld>
            <a:endParaRPr lang="en-US" dirty="0"/>
          </a:p>
        </p:txBody>
      </p:sp>
      <p:sp>
        <p:nvSpPr>
          <p:cNvPr id="4" name="Rectangle 3"/>
          <p:cNvSpPr/>
          <p:nvPr/>
        </p:nvSpPr>
        <p:spPr>
          <a:xfrm>
            <a:off x="246899" y="238648"/>
            <a:ext cx="7145794" cy="1200329"/>
          </a:xfrm>
          <a:prstGeom prst="rect">
            <a:avLst/>
          </a:prstGeom>
          <a:noFill/>
          <a:ln>
            <a:solidFill>
              <a:srgbClr val="036CB6"/>
            </a:solidFill>
          </a:ln>
        </p:spPr>
        <p:txBody>
          <a:bodyPr wrap="square" lIns="91440" tIns="45720" rIns="91440" bIns="45720">
            <a:spAutoFit/>
          </a:bodyPr>
          <a:lstStyle/>
          <a:p>
            <a:pPr algn="ctr"/>
            <a:r>
              <a:rPr lang="en-US" sz="3600" baseline="0" dirty="0" smtClean="0">
                <a:ln w="0"/>
                <a:solidFill>
                  <a:srgbClr val="036CB6"/>
                </a:solidFill>
                <a:effectLst>
                  <a:outerShdw blurRad="38100" dist="25400" dir="5400000" algn="ctr" rotWithShape="0">
                    <a:srgbClr val="6E747A">
                      <a:alpha val="43000"/>
                    </a:srgbClr>
                  </a:outerShdw>
                </a:effectLst>
              </a:rPr>
              <a:t>Effort Report to Payroll Certification Comparison</a:t>
            </a:r>
            <a:endParaRPr lang="en-US" sz="3600" b="0" cap="none" spc="0" dirty="0">
              <a:ln w="0"/>
              <a:solidFill>
                <a:srgbClr val="036CB6"/>
              </a:solidFill>
              <a:effectLst>
                <a:outerShdw blurRad="38100" dist="25400" dir="5400000" algn="ctr" rotWithShape="0">
                  <a:srgbClr val="6E747A">
                    <a:alpha val="43000"/>
                  </a:srgbClr>
                </a:outerShdw>
              </a:effectLst>
            </a:endParaRPr>
          </a:p>
        </p:txBody>
      </p:sp>
      <p:graphicFrame>
        <p:nvGraphicFramePr>
          <p:cNvPr id="2" name="Table 1"/>
          <p:cNvGraphicFramePr>
            <a:graphicFrameLocks noGrp="1"/>
          </p:cNvGraphicFramePr>
          <p:nvPr>
            <p:extLst>
              <p:ext uri="{D42A27DB-BD31-4B8C-83A1-F6EECF244321}">
                <p14:modId xmlns:p14="http://schemas.microsoft.com/office/powerpoint/2010/main" val="1354747206"/>
              </p:ext>
            </p:extLst>
          </p:nvPr>
        </p:nvGraphicFramePr>
        <p:xfrm>
          <a:off x="449453" y="1596325"/>
          <a:ext cx="8277054" cy="5047488"/>
        </p:xfrm>
        <a:graphic>
          <a:graphicData uri="http://schemas.openxmlformats.org/drawingml/2006/table">
            <a:tbl>
              <a:tblPr>
                <a:tableStyleId>{5C22544A-7EE6-4342-B048-85BDC9FD1C3A}</a:tableStyleId>
              </a:tblPr>
              <a:tblGrid>
                <a:gridCol w="2342564"/>
                <a:gridCol w="2967245"/>
                <a:gridCol w="2967245"/>
              </a:tblGrid>
              <a:tr h="612639">
                <a:tc>
                  <a:txBody>
                    <a:bodyPr/>
                    <a:lstStyle/>
                    <a:p>
                      <a:pPr marL="0" marR="0" algn="ctr">
                        <a:lnSpc>
                          <a:spcPct val="115000"/>
                        </a:lnSpc>
                        <a:spcBef>
                          <a:spcPts val="0"/>
                        </a:spcBef>
                        <a:spcAft>
                          <a:spcPts val="0"/>
                        </a:spcAft>
                      </a:pPr>
                      <a:r>
                        <a:rPr lang="en-US" sz="1200" b="1" dirty="0">
                          <a:effectLst/>
                        </a:rPr>
                        <a:t> </a:t>
                      </a:r>
                    </a:p>
                    <a:p>
                      <a:pPr marL="0" marR="0" algn="ctr">
                        <a:lnSpc>
                          <a:spcPct val="115000"/>
                        </a:lnSpc>
                        <a:spcBef>
                          <a:spcPts val="0"/>
                        </a:spcBef>
                        <a:spcAft>
                          <a:spcPts val="0"/>
                        </a:spcAft>
                      </a:pPr>
                      <a:r>
                        <a:rPr lang="en-US" sz="1200" b="1" dirty="0">
                          <a:effectLst/>
                        </a:rPr>
                        <a:t>Description</a:t>
                      </a:r>
                    </a:p>
                    <a:p>
                      <a:pPr marL="0" marR="0" algn="ctr">
                        <a:lnSpc>
                          <a:spcPct val="115000"/>
                        </a:lnSpc>
                        <a:spcBef>
                          <a:spcPts val="0"/>
                        </a:spcBef>
                        <a:spcAft>
                          <a:spcPts val="0"/>
                        </a:spcAft>
                      </a:pPr>
                      <a:r>
                        <a:rPr lang="en-US" sz="1200" b="1" dirty="0">
                          <a:effectLst/>
                        </a:rPr>
                        <a:t> </a:t>
                      </a:r>
                      <a:endParaRPr lang="en-US" sz="1200" b="1" dirty="0">
                        <a:effectLst/>
                        <a:latin typeface="Times New Roman" panose="02020603050405020304" pitchFamily="18" charset="0"/>
                        <a:ea typeface="Times New Roman" panose="02020603050405020304" pitchFamily="18" charset="0"/>
                      </a:endParaRPr>
                    </a:p>
                  </a:txBody>
                  <a:tcPr marL="40158" marR="40158" marT="0" marB="0"/>
                </a:tc>
                <a:tc>
                  <a:txBody>
                    <a:bodyPr/>
                    <a:lstStyle/>
                    <a:p>
                      <a:pPr marL="0" marR="0" algn="ctr">
                        <a:lnSpc>
                          <a:spcPct val="115000"/>
                        </a:lnSpc>
                        <a:spcBef>
                          <a:spcPts val="0"/>
                        </a:spcBef>
                        <a:spcAft>
                          <a:spcPts val="0"/>
                        </a:spcAft>
                      </a:pPr>
                      <a:r>
                        <a:rPr lang="en-US" sz="1200" b="1">
                          <a:effectLst/>
                        </a:rPr>
                        <a:t> </a:t>
                      </a:r>
                    </a:p>
                    <a:p>
                      <a:pPr marL="0" marR="0" algn="ctr">
                        <a:lnSpc>
                          <a:spcPct val="115000"/>
                        </a:lnSpc>
                        <a:spcBef>
                          <a:spcPts val="0"/>
                        </a:spcBef>
                        <a:spcAft>
                          <a:spcPts val="0"/>
                        </a:spcAft>
                      </a:pPr>
                      <a:r>
                        <a:rPr lang="en-US" sz="1200" b="1">
                          <a:effectLst/>
                        </a:rPr>
                        <a:t>   Effort Reporting System</a:t>
                      </a:r>
                    </a:p>
                    <a:p>
                      <a:pPr marL="0" marR="0" indent="-114300" algn="ctr">
                        <a:lnSpc>
                          <a:spcPct val="115000"/>
                        </a:lnSpc>
                        <a:spcBef>
                          <a:spcPts val="0"/>
                        </a:spcBef>
                        <a:spcAft>
                          <a:spcPts val="0"/>
                        </a:spcAft>
                      </a:pPr>
                      <a:r>
                        <a:rPr lang="en-US" sz="1200" b="1">
                          <a:effectLst/>
                        </a:rPr>
                        <a:t> </a:t>
                      </a:r>
                      <a:endParaRPr lang="en-US" sz="1200" b="1">
                        <a:effectLst/>
                        <a:latin typeface="Times New Roman" panose="02020603050405020304" pitchFamily="18" charset="0"/>
                        <a:ea typeface="Times New Roman" panose="02020603050405020304" pitchFamily="18" charset="0"/>
                      </a:endParaRPr>
                    </a:p>
                  </a:txBody>
                  <a:tcPr marL="40158" marR="40158" marT="0" marB="0"/>
                </a:tc>
                <a:tc>
                  <a:txBody>
                    <a:bodyPr/>
                    <a:lstStyle/>
                    <a:p>
                      <a:pPr marL="94615" marR="0" algn="ctr">
                        <a:lnSpc>
                          <a:spcPct val="115000"/>
                        </a:lnSpc>
                        <a:spcBef>
                          <a:spcPts val="0"/>
                        </a:spcBef>
                        <a:spcAft>
                          <a:spcPts val="0"/>
                        </a:spcAft>
                      </a:pPr>
                      <a:r>
                        <a:rPr lang="en-US" sz="1200" b="1" dirty="0">
                          <a:effectLst/>
                        </a:rPr>
                        <a:t> </a:t>
                      </a:r>
                    </a:p>
                    <a:p>
                      <a:pPr marL="94615" marR="0" algn="ctr">
                        <a:lnSpc>
                          <a:spcPct val="115000"/>
                        </a:lnSpc>
                        <a:spcBef>
                          <a:spcPts val="0"/>
                        </a:spcBef>
                        <a:spcAft>
                          <a:spcPts val="0"/>
                        </a:spcAft>
                      </a:pPr>
                      <a:r>
                        <a:rPr lang="en-US" sz="1200" b="1" dirty="0">
                          <a:effectLst/>
                        </a:rPr>
                        <a:t>Payroll Certification System</a:t>
                      </a:r>
                      <a:endParaRPr lang="en-US" sz="1200" b="1" dirty="0">
                        <a:effectLst/>
                        <a:latin typeface="Times New Roman" panose="02020603050405020304" pitchFamily="18" charset="0"/>
                        <a:ea typeface="Times New Roman" panose="02020603050405020304" pitchFamily="18" charset="0"/>
                      </a:endParaRPr>
                    </a:p>
                  </a:txBody>
                  <a:tcPr marL="40158" marR="40158" marT="0" marB="0"/>
                </a:tc>
              </a:tr>
              <a:tr h="612639">
                <a:tc>
                  <a:txBody>
                    <a:bodyPr/>
                    <a:lstStyle/>
                    <a:p>
                      <a:pPr marL="0" marR="0" algn="ctr">
                        <a:lnSpc>
                          <a:spcPct val="115000"/>
                        </a:lnSpc>
                        <a:spcBef>
                          <a:spcPts val="0"/>
                        </a:spcBef>
                        <a:spcAft>
                          <a:spcPts val="0"/>
                        </a:spcAft>
                      </a:pPr>
                      <a:r>
                        <a:rPr lang="en-US" sz="1200">
                          <a:effectLst/>
                        </a:rPr>
                        <a:t> </a:t>
                      </a:r>
                    </a:p>
                    <a:p>
                      <a:pPr marL="0" marR="0" algn="ctr">
                        <a:lnSpc>
                          <a:spcPct val="115000"/>
                        </a:lnSpc>
                        <a:spcBef>
                          <a:spcPts val="0"/>
                        </a:spcBef>
                        <a:spcAft>
                          <a:spcPts val="0"/>
                        </a:spcAft>
                      </a:pPr>
                      <a:r>
                        <a:rPr lang="en-US" sz="1200">
                          <a:effectLst/>
                        </a:rPr>
                        <a:t>System Focus</a:t>
                      </a:r>
                    </a:p>
                    <a:p>
                      <a:pPr marL="0" marR="0" algn="ctr">
                        <a:lnSpc>
                          <a:spcPct val="115000"/>
                        </a:lnSpc>
                        <a:spcBef>
                          <a:spcPts val="0"/>
                        </a:spcBef>
                        <a:spcAft>
                          <a:spcPts val="0"/>
                        </a:spcAft>
                      </a:pPr>
                      <a:r>
                        <a:rPr lang="en-US" sz="1200">
                          <a:effectLst/>
                        </a:rPr>
                        <a:t> </a:t>
                      </a:r>
                      <a:endParaRPr lang="en-US" sz="1200">
                        <a:effectLst/>
                        <a:latin typeface="Times New Roman" panose="02020603050405020304" pitchFamily="18" charset="0"/>
                        <a:ea typeface="Times New Roman" panose="02020603050405020304" pitchFamily="18" charset="0"/>
                      </a:endParaRPr>
                    </a:p>
                  </a:txBody>
                  <a:tcPr marL="40158" marR="40158" marT="0" marB="0"/>
                </a:tc>
                <a:tc>
                  <a:txBody>
                    <a:bodyPr/>
                    <a:lstStyle/>
                    <a:p>
                      <a:pPr marL="0" marR="0" algn="ctr">
                        <a:lnSpc>
                          <a:spcPct val="115000"/>
                        </a:lnSpc>
                        <a:spcBef>
                          <a:spcPts val="0"/>
                        </a:spcBef>
                        <a:spcAft>
                          <a:spcPts val="0"/>
                        </a:spcAft>
                      </a:pPr>
                      <a:r>
                        <a:rPr lang="en-US" sz="1200">
                          <a:effectLst/>
                        </a:rPr>
                        <a:t> </a:t>
                      </a:r>
                    </a:p>
                    <a:p>
                      <a:pPr marL="0" marR="0" algn="ctr">
                        <a:lnSpc>
                          <a:spcPct val="115000"/>
                        </a:lnSpc>
                        <a:spcBef>
                          <a:spcPts val="0"/>
                        </a:spcBef>
                        <a:spcAft>
                          <a:spcPts val="0"/>
                        </a:spcAft>
                      </a:pPr>
                      <a:r>
                        <a:rPr lang="en-US" sz="1200">
                          <a:effectLst/>
                        </a:rPr>
                        <a:t>Individuals</a:t>
                      </a:r>
                      <a:endParaRPr lang="en-US" sz="1200">
                        <a:effectLst/>
                        <a:latin typeface="Times New Roman" panose="02020603050405020304" pitchFamily="18" charset="0"/>
                        <a:ea typeface="Times New Roman" panose="02020603050405020304" pitchFamily="18" charset="0"/>
                      </a:endParaRPr>
                    </a:p>
                  </a:txBody>
                  <a:tcPr marL="40158" marR="40158" marT="0" marB="0"/>
                </a:tc>
                <a:tc>
                  <a:txBody>
                    <a:bodyPr/>
                    <a:lstStyle/>
                    <a:p>
                      <a:pPr marL="94615" marR="0" algn="ctr">
                        <a:lnSpc>
                          <a:spcPct val="115000"/>
                        </a:lnSpc>
                        <a:spcBef>
                          <a:spcPts val="0"/>
                        </a:spcBef>
                        <a:spcAft>
                          <a:spcPts val="0"/>
                        </a:spcAft>
                      </a:pPr>
                      <a:r>
                        <a:rPr lang="en-US" sz="1200">
                          <a:effectLst/>
                        </a:rPr>
                        <a:t> </a:t>
                      </a:r>
                    </a:p>
                    <a:p>
                      <a:pPr marL="94615" marR="0" algn="ctr">
                        <a:lnSpc>
                          <a:spcPct val="115000"/>
                        </a:lnSpc>
                        <a:spcBef>
                          <a:spcPts val="0"/>
                        </a:spcBef>
                        <a:spcAft>
                          <a:spcPts val="0"/>
                        </a:spcAft>
                      </a:pPr>
                      <a:r>
                        <a:rPr lang="en-US" sz="1200">
                          <a:effectLst/>
                        </a:rPr>
                        <a:t>Project (Grant or Contract)</a:t>
                      </a:r>
                      <a:endParaRPr lang="en-US" sz="1200">
                        <a:effectLst/>
                        <a:latin typeface="Times New Roman" panose="02020603050405020304" pitchFamily="18" charset="0"/>
                        <a:ea typeface="Times New Roman" panose="02020603050405020304" pitchFamily="18" charset="0"/>
                      </a:endParaRPr>
                    </a:p>
                  </a:txBody>
                  <a:tcPr marL="40158" marR="40158" marT="0" marB="0"/>
                </a:tc>
              </a:tr>
              <a:tr h="612639">
                <a:tc>
                  <a:txBody>
                    <a:bodyPr/>
                    <a:lstStyle/>
                    <a:p>
                      <a:pPr marL="0" marR="0" algn="ctr">
                        <a:lnSpc>
                          <a:spcPct val="115000"/>
                        </a:lnSpc>
                        <a:spcBef>
                          <a:spcPts val="0"/>
                        </a:spcBef>
                        <a:spcAft>
                          <a:spcPts val="0"/>
                        </a:spcAft>
                      </a:pPr>
                      <a:r>
                        <a:rPr lang="en-US" sz="1200">
                          <a:effectLst/>
                        </a:rPr>
                        <a:t> </a:t>
                      </a:r>
                    </a:p>
                    <a:p>
                      <a:pPr marL="0" marR="0" algn="ctr">
                        <a:lnSpc>
                          <a:spcPct val="115000"/>
                        </a:lnSpc>
                        <a:spcBef>
                          <a:spcPts val="0"/>
                        </a:spcBef>
                        <a:spcAft>
                          <a:spcPts val="0"/>
                        </a:spcAft>
                      </a:pPr>
                      <a:r>
                        <a:rPr lang="en-US" sz="1200">
                          <a:effectLst/>
                        </a:rPr>
                        <a:t>Certification Frequency</a:t>
                      </a:r>
                    </a:p>
                    <a:p>
                      <a:pPr marL="0" marR="0" algn="ctr">
                        <a:lnSpc>
                          <a:spcPct val="115000"/>
                        </a:lnSpc>
                        <a:spcBef>
                          <a:spcPts val="0"/>
                        </a:spcBef>
                        <a:spcAft>
                          <a:spcPts val="0"/>
                        </a:spcAft>
                      </a:pPr>
                      <a:r>
                        <a:rPr lang="en-US" sz="1200">
                          <a:effectLst/>
                        </a:rPr>
                        <a:t> </a:t>
                      </a:r>
                      <a:endParaRPr lang="en-US" sz="1200">
                        <a:effectLst/>
                        <a:latin typeface="Times New Roman" panose="02020603050405020304" pitchFamily="18" charset="0"/>
                        <a:ea typeface="Times New Roman" panose="02020603050405020304" pitchFamily="18" charset="0"/>
                      </a:endParaRPr>
                    </a:p>
                  </a:txBody>
                  <a:tcPr marL="40158" marR="40158" marT="0" marB="0"/>
                </a:tc>
                <a:tc>
                  <a:txBody>
                    <a:bodyPr/>
                    <a:lstStyle/>
                    <a:p>
                      <a:pPr marL="0" marR="0" algn="ctr">
                        <a:lnSpc>
                          <a:spcPct val="115000"/>
                        </a:lnSpc>
                        <a:spcBef>
                          <a:spcPts val="0"/>
                        </a:spcBef>
                        <a:spcAft>
                          <a:spcPts val="0"/>
                        </a:spcAft>
                      </a:pPr>
                      <a:r>
                        <a:rPr lang="en-US" sz="1200">
                          <a:effectLst/>
                        </a:rPr>
                        <a:t> </a:t>
                      </a:r>
                    </a:p>
                    <a:p>
                      <a:pPr marL="0" marR="0" algn="ctr">
                        <a:lnSpc>
                          <a:spcPct val="115000"/>
                        </a:lnSpc>
                        <a:spcBef>
                          <a:spcPts val="0"/>
                        </a:spcBef>
                        <a:spcAft>
                          <a:spcPts val="0"/>
                        </a:spcAft>
                      </a:pPr>
                      <a:r>
                        <a:rPr lang="en-US" sz="1200">
                          <a:effectLst/>
                        </a:rPr>
                        <a:t>Quarterly</a:t>
                      </a:r>
                      <a:endParaRPr lang="en-US" sz="1200">
                        <a:effectLst/>
                        <a:latin typeface="Times New Roman" panose="02020603050405020304" pitchFamily="18" charset="0"/>
                        <a:ea typeface="Times New Roman" panose="02020603050405020304" pitchFamily="18" charset="0"/>
                      </a:endParaRPr>
                    </a:p>
                  </a:txBody>
                  <a:tcPr marL="40158" marR="40158" marT="0" marB="0"/>
                </a:tc>
                <a:tc>
                  <a:txBody>
                    <a:bodyPr/>
                    <a:lstStyle/>
                    <a:p>
                      <a:pPr marL="94615" marR="0" algn="ctr">
                        <a:lnSpc>
                          <a:spcPct val="115000"/>
                        </a:lnSpc>
                        <a:spcBef>
                          <a:spcPts val="0"/>
                        </a:spcBef>
                        <a:spcAft>
                          <a:spcPts val="0"/>
                        </a:spcAft>
                      </a:pPr>
                      <a:r>
                        <a:rPr lang="en-US" sz="1200">
                          <a:effectLst/>
                        </a:rPr>
                        <a:t> </a:t>
                      </a:r>
                    </a:p>
                    <a:p>
                      <a:pPr marL="94615" marR="0" algn="ctr">
                        <a:lnSpc>
                          <a:spcPct val="115000"/>
                        </a:lnSpc>
                        <a:spcBef>
                          <a:spcPts val="0"/>
                        </a:spcBef>
                        <a:spcAft>
                          <a:spcPts val="0"/>
                        </a:spcAft>
                      </a:pPr>
                      <a:r>
                        <a:rPr lang="en-US" sz="1200">
                          <a:effectLst/>
                        </a:rPr>
                        <a:t>Annually (Based on project’s budget year)</a:t>
                      </a:r>
                      <a:endParaRPr lang="en-US" sz="1200">
                        <a:effectLst/>
                        <a:latin typeface="Times New Roman" panose="02020603050405020304" pitchFamily="18" charset="0"/>
                        <a:ea typeface="Times New Roman" panose="02020603050405020304" pitchFamily="18" charset="0"/>
                      </a:endParaRPr>
                    </a:p>
                  </a:txBody>
                  <a:tcPr marL="40158" marR="40158" marT="0" marB="0"/>
                </a:tc>
              </a:tr>
              <a:tr h="816854">
                <a:tc>
                  <a:txBody>
                    <a:bodyPr/>
                    <a:lstStyle/>
                    <a:p>
                      <a:pPr marL="0" marR="0" algn="ctr">
                        <a:lnSpc>
                          <a:spcPct val="115000"/>
                        </a:lnSpc>
                        <a:spcBef>
                          <a:spcPts val="0"/>
                        </a:spcBef>
                        <a:spcAft>
                          <a:spcPts val="0"/>
                        </a:spcAft>
                      </a:pPr>
                      <a:r>
                        <a:rPr lang="en-US" sz="1200">
                          <a:effectLst/>
                        </a:rPr>
                        <a:t> </a:t>
                      </a:r>
                    </a:p>
                    <a:p>
                      <a:pPr marL="0" marR="0" algn="ctr">
                        <a:lnSpc>
                          <a:spcPct val="115000"/>
                        </a:lnSpc>
                        <a:spcBef>
                          <a:spcPts val="0"/>
                        </a:spcBef>
                        <a:spcAft>
                          <a:spcPts val="0"/>
                        </a:spcAft>
                      </a:pPr>
                      <a:r>
                        <a:rPr lang="en-US" sz="1200">
                          <a:effectLst/>
                        </a:rPr>
                        <a:t>Time frame for distributing the form</a:t>
                      </a:r>
                    </a:p>
                    <a:p>
                      <a:pPr marL="0" marR="0" algn="ctr">
                        <a:lnSpc>
                          <a:spcPct val="115000"/>
                        </a:lnSpc>
                        <a:spcBef>
                          <a:spcPts val="0"/>
                        </a:spcBef>
                        <a:spcAft>
                          <a:spcPts val="0"/>
                        </a:spcAft>
                      </a:pPr>
                      <a:r>
                        <a:rPr lang="en-US" sz="1200">
                          <a:effectLst/>
                        </a:rPr>
                        <a:t> </a:t>
                      </a:r>
                      <a:endParaRPr lang="en-US" sz="1200">
                        <a:effectLst/>
                        <a:latin typeface="Times New Roman" panose="02020603050405020304" pitchFamily="18" charset="0"/>
                        <a:ea typeface="Times New Roman" panose="02020603050405020304" pitchFamily="18" charset="0"/>
                      </a:endParaRPr>
                    </a:p>
                  </a:txBody>
                  <a:tcPr marL="40158" marR="40158" marT="0" marB="0"/>
                </a:tc>
                <a:tc>
                  <a:txBody>
                    <a:bodyPr/>
                    <a:lstStyle/>
                    <a:p>
                      <a:pPr marL="0" marR="0" algn="ctr">
                        <a:lnSpc>
                          <a:spcPct val="115000"/>
                        </a:lnSpc>
                        <a:spcBef>
                          <a:spcPts val="0"/>
                        </a:spcBef>
                        <a:spcAft>
                          <a:spcPts val="0"/>
                        </a:spcAft>
                      </a:pPr>
                      <a:r>
                        <a:rPr lang="en-US" sz="1200">
                          <a:effectLst/>
                        </a:rPr>
                        <a:t> </a:t>
                      </a:r>
                    </a:p>
                    <a:p>
                      <a:pPr marL="0" marR="0" algn="ctr">
                        <a:lnSpc>
                          <a:spcPct val="115000"/>
                        </a:lnSpc>
                        <a:spcBef>
                          <a:spcPts val="0"/>
                        </a:spcBef>
                        <a:spcAft>
                          <a:spcPts val="0"/>
                        </a:spcAft>
                      </a:pPr>
                      <a:r>
                        <a:rPr lang="en-US" sz="1200">
                          <a:effectLst/>
                        </a:rPr>
                        <a:t>February, May, August, </a:t>
                      </a:r>
                    </a:p>
                    <a:p>
                      <a:pPr marL="0" marR="0" algn="ctr">
                        <a:lnSpc>
                          <a:spcPct val="115000"/>
                        </a:lnSpc>
                        <a:spcBef>
                          <a:spcPts val="0"/>
                        </a:spcBef>
                        <a:spcAft>
                          <a:spcPts val="0"/>
                        </a:spcAft>
                      </a:pPr>
                      <a:r>
                        <a:rPr lang="en-US" sz="1200">
                          <a:effectLst/>
                        </a:rPr>
                        <a:t>and November</a:t>
                      </a:r>
                      <a:endParaRPr lang="en-US" sz="1200">
                        <a:effectLst/>
                        <a:latin typeface="Times New Roman" panose="02020603050405020304" pitchFamily="18" charset="0"/>
                        <a:ea typeface="Times New Roman" panose="02020603050405020304" pitchFamily="18" charset="0"/>
                      </a:endParaRPr>
                    </a:p>
                  </a:txBody>
                  <a:tcPr marL="40158" marR="40158" marT="0" marB="0"/>
                </a:tc>
                <a:tc>
                  <a:txBody>
                    <a:bodyPr/>
                    <a:lstStyle/>
                    <a:p>
                      <a:pPr marL="94615" marR="0" algn="ctr">
                        <a:lnSpc>
                          <a:spcPct val="115000"/>
                        </a:lnSpc>
                        <a:spcBef>
                          <a:spcPts val="0"/>
                        </a:spcBef>
                        <a:spcAft>
                          <a:spcPts val="0"/>
                        </a:spcAft>
                      </a:pPr>
                      <a:r>
                        <a:rPr lang="en-US" sz="1200">
                          <a:effectLst/>
                        </a:rPr>
                        <a:t> </a:t>
                      </a:r>
                    </a:p>
                    <a:p>
                      <a:pPr marL="94615" marR="0" algn="ctr">
                        <a:lnSpc>
                          <a:spcPct val="115000"/>
                        </a:lnSpc>
                        <a:spcBef>
                          <a:spcPts val="0"/>
                        </a:spcBef>
                        <a:spcAft>
                          <a:spcPts val="0"/>
                        </a:spcAft>
                      </a:pPr>
                      <a:r>
                        <a:rPr lang="en-US" sz="1200">
                          <a:effectLst/>
                        </a:rPr>
                        <a:t>After the end of the project’s</a:t>
                      </a:r>
                    </a:p>
                    <a:p>
                      <a:pPr marL="94615" marR="0" algn="ctr">
                        <a:lnSpc>
                          <a:spcPct val="115000"/>
                        </a:lnSpc>
                        <a:spcBef>
                          <a:spcPts val="0"/>
                        </a:spcBef>
                        <a:spcAft>
                          <a:spcPts val="0"/>
                        </a:spcAft>
                      </a:pPr>
                      <a:r>
                        <a:rPr lang="en-US" sz="1200">
                          <a:effectLst/>
                        </a:rPr>
                        <a:t>budget year</a:t>
                      </a:r>
                      <a:endParaRPr lang="en-US" sz="1200">
                        <a:effectLst/>
                        <a:latin typeface="Times New Roman" panose="02020603050405020304" pitchFamily="18" charset="0"/>
                        <a:ea typeface="Times New Roman" panose="02020603050405020304" pitchFamily="18" charset="0"/>
                      </a:endParaRPr>
                    </a:p>
                  </a:txBody>
                  <a:tcPr marL="40158" marR="40158" marT="0" marB="0"/>
                </a:tc>
              </a:tr>
              <a:tr h="1021064">
                <a:tc>
                  <a:txBody>
                    <a:bodyPr/>
                    <a:lstStyle/>
                    <a:p>
                      <a:pPr marL="0" marR="0" algn="ctr">
                        <a:lnSpc>
                          <a:spcPct val="115000"/>
                        </a:lnSpc>
                        <a:spcBef>
                          <a:spcPts val="0"/>
                        </a:spcBef>
                        <a:spcAft>
                          <a:spcPts val="0"/>
                        </a:spcAft>
                      </a:pPr>
                      <a:r>
                        <a:rPr lang="en-US" sz="1200" dirty="0">
                          <a:effectLst/>
                        </a:rPr>
                        <a:t> </a:t>
                      </a:r>
                    </a:p>
                    <a:p>
                      <a:pPr marL="0" marR="0" algn="ctr">
                        <a:lnSpc>
                          <a:spcPct val="115000"/>
                        </a:lnSpc>
                        <a:spcBef>
                          <a:spcPts val="0"/>
                        </a:spcBef>
                        <a:spcAft>
                          <a:spcPts val="0"/>
                        </a:spcAft>
                      </a:pPr>
                      <a:r>
                        <a:rPr lang="en-US" sz="1200" dirty="0">
                          <a:effectLst/>
                        </a:rPr>
                        <a:t>Time frame to sign certification</a:t>
                      </a:r>
                      <a:endParaRPr lang="en-US" sz="1200" dirty="0">
                        <a:effectLst/>
                        <a:latin typeface="Times New Roman" panose="02020603050405020304" pitchFamily="18" charset="0"/>
                        <a:ea typeface="Times New Roman" panose="02020603050405020304" pitchFamily="18" charset="0"/>
                      </a:endParaRPr>
                    </a:p>
                  </a:txBody>
                  <a:tcPr marL="40158" marR="40158" marT="0" marB="0"/>
                </a:tc>
                <a:tc>
                  <a:txBody>
                    <a:bodyPr/>
                    <a:lstStyle/>
                    <a:p>
                      <a:pPr marL="0" marR="0" algn="ctr">
                        <a:lnSpc>
                          <a:spcPct val="115000"/>
                        </a:lnSpc>
                        <a:spcBef>
                          <a:spcPts val="0"/>
                        </a:spcBef>
                        <a:spcAft>
                          <a:spcPts val="0"/>
                        </a:spcAft>
                      </a:pPr>
                      <a:r>
                        <a:rPr lang="en-US" sz="1200" dirty="0">
                          <a:effectLst/>
                        </a:rPr>
                        <a:t> </a:t>
                      </a:r>
                    </a:p>
                    <a:p>
                      <a:pPr marL="0" marR="0" algn="ctr">
                        <a:lnSpc>
                          <a:spcPct val="115000"/>
                        </a:lnSpc>
                        <a:spcBef>
                          <a:spcPts val="0"/>
                        </a:spcBef>
                        <a:spcAft>
                          <a:spcPts val="0"/>
                        </a:spcAft>
                      </a:pPr>
                      <a:r>
                        <a:rPr lang="en-US" sz="1200" dirty="0">
                          <a:effectLst/>
                        </a:rPr>
                        <a:t>   Within 90 days after the end of the quarter, which is also 45</a:t>
                      </a:r>
                    </a:p>
                    <a:p>
                      <a:pPr marL="0" marR="0" algn="ctr">
                        <a:lnSpc>
                          <a:spcPct val="115000"/>
                        </a:lnSpc>
                        <a:spcBef>
                          <a:spcPts val="0"/>
                        </a:spcBef>
                        <a:spcAft>
                          <a:spcPts val="0"/>
                        </a:spcAft>
                      </a:pPr>
                      <a:r>
                        <a:rPr lang="en-US" sz="1200" dirty="0">
                          <a:effectLst/>
                        </a:rPr>
                        <a:t>days after receiving the form</a:t>
                      </a:r>
                    </a:p>
                    <a:p>
                      <a:pPr marL="0" marR="0" algn="ctr">
                        <a:lnSpc>
                          <a:spcPct val="115000"/>
                        </a:lnSpc>
                        <a:spcBef>
                          <a:spcPts val="0"/>
                        </a:spcBef>
                        <a:spcAft>
                          <a:spcPts val="0"/>
                        </a:spcAft>
                      </a:pPr>
                      <a:r>
                        <a:rPr lang="en-US" sz="1200" dirty="0">
                          <a:effectLst/>
                        </a:rPr>
                        <a:t> </a:t>
                      </a:r>
                      <a:endParaRPr lang="en-US" sz="1200" dirty="0">
                        <a:effectLst/>
                        <a:latin typeface="Times New Roman" panose="02020603050405020304" pitchFamily="18" charset="0"/>
                        <a:ea typeface="Times New Roman" panose="02020603050405020304" pitchFamily="18" charset="0"/>
                      </a:endParaRPr>
                    </a:p>
                  </a:txBody>
                  <a:tcPr marL="40158" marR="40158" marT="0" marB="0"/>
                </a:tc>
                <a:tc>
                  <a:txBody>
                    <a:bodyPr/>
                    <a:lstStyle/>
                    <a:p>
                      <a:pPr marL="94615" marR="0" algn="ctr">
                        <a:lnSpc>
                          <a:spcPct val="115000"/>
                        </a:lnSpc>
                        <a:spcBef>
                          <a:spcPts val="0"/>
                        </a:spcBef>
                        <a:spcAft>
                          <a:spcPts val="0"/>
                        </a:spcAft>
                      </a:pPr>
                      <a:r>
                        <a:rPr lang="en-US" sz="1200">
                          <a:effectLst/>
                        </a:rPr>
                        <a:t> </a:t>
                      </a:r>
                    </a:p>
                    <a:p>
                      <a:pPr marL="94615" marR="0" algn="ctr">
                        <a:lnSpc>
                          <a:spcPct val="115000"/>
                        </a:lnSpc>
                        <a:spcBef>
                          <a:spcPts val="0"/>
                        </a:spcBef>
                        <a:spcAft>
                          <a:spcPts val="0"/>
                        </a:spcAft>
                      </a:pPr>
                      <a:r>
                        <a:rPr lang="en-US" sz="1200">
                          <a:effectLst/>
                        </a:rPr>
                        <a:t>Within 60 days of the end of the budget year.</a:t>
                      </a:r>
                    </a:p>
                    <a:p>
                      <a:pPr marL="94615" marR="0" algn="ctr">
                        <a:lnSpc>
                          <a:spcPct val="115000"/>
                        </a:lnSpc>
                        <a:spcBef>
                          <a:spcPts val="0"/>
                        </a:spcBef>
                        <a:spcAft>
                          <a:spcPts val="0"/>
                        </a:spcAft>
                      </a:pPr>
                      <a:r>
                        <a:rPr lang="en-US" sz="1200">
                          <a:effectLst/>
                        </a:rPr>
                        <a:t> </a:t>
                      </a:r>
                      <a:endParaRPr lang="en-US" sz="1200">
                        <a:effectLst/>
                        <a:latin typeface="Times New Roman" panose="02020603050405020304" pitchFamily="18" charset="0"/>
                        <a:ea typeface="Times New Roman" panose="02020603050405020304" pitchFamily="18" charset="0"/>
                      </a:endParaRPr>
                    </a:p>
                  </a:txBody>
                  <a:tcPr marL="40158" marR="40158" marT="0" marB="0"/>
                </a:tc>
              </a:tr>
              <a:tr h="1225277">
                <a:tc>
                  <a:txBody>
                    <a:bodyPr/>
                    <a:lstStyle/>
                    <a:p>
                      <a:pPr marL="0" marR="0" algn="ctr">
                        <a:lnSpc>
                          <a:spcPct val="115000"/>
                        </a:lnSpc>
                        <a:spcBef>
                          <a:spcPts val="0"/>
                        </a:spcBef>
                        <a:spcAft>
                          <a:spcPts val="0"/>
                        </a:spcAft>
                      </a:pPr>
                      <a:r>
                        <a:rPr lang="en-US" sz="1200">
                          <a:effectLst/>
                        </a:rPr>
                        <a:t> </a:t>
                      </a:r>
                    </a:p>
                    <a:p>
                      <a:pPr marL="0" marR="0" algn="ctr">
                        <a:lnSpc>
                          <a:spcPct val="115000"/>
                        </a:lnSpc>
                        <a:spcBef>
                          <a:spcPts val="0"/>
                        </a:spcBef>
                        <a:spcAft>
                          <a:spcPts val="0"/>
                        </a:spcAft>
                      </a:pPr>
                      <a:r>
                        <a:rPr lang="en-US" sz="1200">
                          <a:effectLst/>
                        </a:rPr>
                        <a:t> </a:t>
                      </a:r>
                    </a:p>
                    <a:p>
                      <a:pPr marL="0" marR="0" algn="ctr">
                        <a:lnSpc>
                          <a:spcPct val="115000"/>
                        </a:lnSpc>
                        <a:spcBef>
                          <a:spcPts val="0"/>
                        </a:spcBef>
                        <a:spcAft>
                          <a:spcPts val="0"/>
                        </a:spcAft>
                      </a:pPr>
                      <a:r>
                        <a:rPr lang="en-US" sz="1200">
                          <a:effectLst/>
                        </a:rPr>
                        <a:t>Certification</a:t>
                      </a:r>
                    </a:p>
                    <a:p>
                      <a:pPr marL="0" marR="0" algn="ctr">
                        <a:lnSpc>
                          <a:spcPct val="115000"/>
                        </a:lnSpc>
                        <a:spcBef>
                          <a:spcPts val="0"/>
                        </a:spcBef>
                        <a:spcAft>
                          <a:spcPts val="0"/>
                        </a:spcAft>
                      </a:pPr>
                      <a:r>
                        <a:rPr lang="en-US" sz="1200">
                          <a:effectLst/>
                        </a:rPr>
                        <a:t> </a:t>
                      </a:r>
                      <a:endParaRPr lang="en-US" sz="1200">
                        <a:effectLst/>
                        <a:latin typeface="Times New Roman" panose="02020603050405020304" pitchFamily="18" charset="0"/>
                        <a:ea typeface="Times New Roman" panose="02020603050405020304" pitchFamily="18" charset="0"/>
                      </a:endParaRPr>
                    </a:p>
                  </a:txBody>
                  <a:tcPr marL="40158" marR="40158" marT="0" marB="0"/>
                </a:tc>
                <a:tc>
                  <a:txBody>
                    <a:bodyPr/>
                    <a:lstStyle/>
                    <a:p>
                      <a:pPr marL="0" marR="0" algn="ctr">
                        <a:lnSpc>
                          <a:spcPct val="115000"/>
                        </a:lnSpc>
                        <a:spcBef>
                          <a:spcPts val="0"/>
                        </a:spcBef>
                        <a:spcAft>
                          <a:spcPts val="0"/>
                        </a:spcAft>
                      </a:pPr>
                      <a:r>
                        <a:rPr lang="en-US" sz="1200">
                          <a:effectLst/>
                        </a:rPr>
                        <a:t> </a:t>
                      </a:r>
                    </a:p>
                    <a:p>
                      <a:pPr marL="0" marR="0" algn="ctr">
                        <a:lnSpc>
                          <a:spcPct val="115000"/>
                        </a:lnSpc>
                        <a:spcBef>
                          <a:spcPts val="0"/>
                        </a:spcBef>
                        <a:spcAft>
                          <a:spcPts val="0"/>
                        </a:spcAft>
                      </a:pPr>
                      <a:r>
                        <a:rPr lang="en-US" sz="1200">
                          <a:effectLst/>
                        </a:rPr>
                        <a:t>Individual employee,</a:t>
                      </a:r>
                    </a:p>
                    <a:p>
                      <a:pPr marL="0" marR="0" algn="ctr">
                        <a:lnSpc>
                          <a:spcPct val="115000"/>
                        </a:lnSpc>
                        <a:spcBef>
                          <a:spcPts val="0"/>
                        </a:spcBef>
                        <a:spcAft>
                          <a:spcPts val="0"/>
                        </a:spcAft>
                      </a:pPr>
                      <a:r>
                        <a:rPr lang="en-US" sz="1200">
                          <a:effectLst/>
                        </a:rPr>
                        <a:t>Principal Investigator, or </a:t>
                      </a:r>
                    </a:p>
                    <a:p>
                      <a:pPr marL="0" marR="0" algn="ctr">
                        <a:lnSpc>
                          <a:spcPct val="115000"/>
                        </a:lnSpc>
                        <a:spcBef>
                          <a:spcPts val="0"/>
                        </a:spcBef>
                        <a:spcAft>
                          <a:spcPts val="0"/>
                        </a:spcAft>
                      </a:pPr>
                      <a:r>
                        <a:rPr lang="en-US" sz="1200">
                          <a:effectLst/>
                        </a:rPr>
                        <a:t>person with</a:t>
                      </a:r>
                    </a:p>
                    <a:p>
                      <a:pPr marL="0" marR="0" algn="ctr">
                        <a:lnSpc>
                          <a:spcPct val="115000"/>
                        </a:lnSpc>
                        <a:spcBef>
                          <a:spcPts val="0"/>
                        </a:spcBef>
                        <a:spcAft>
                          <a:spcPts val="0"/>
                        </a:spcAft>
                      </a:pPr>
                      <a:r>
                        <a:rPr lang="en-US" sz="1200">
                          <a:effectLst/>
                        </a:rPr>
                        <a:t> First-hand knowledge</a:t>
                      </a:r>
                    </a:p>
                    <a:p>
                      <a:pPr marL="0" marR="0" algn="ctr">
                        <a:lnSpc>
                          <a:spcPct val="115000"/>
                        </a:lnSpc>
                        <a:spcBef>
                          <a:spcPts val="0"/>
                        </a:spcBef>
                        <a:spcAft>
                          <a:spcPts val="0"/>
                        </a:spcAft>
                      </a:pPr>
                      <a:r>
                        <a:rPr lang="en-US" sz="1200">
                          <a:effectLst/>
                        </a:rPr>
                        <a:t> </a:t>
                      </a:r>
                      <a:endParaRPr lang="en-US" sz="1200">
                        <a:effectLst/>
                        <a:latin typeface="Times New Roman" panose="02020603050405020304" pitchFamily="18" charset="0"/>
                        <a:ea typeface="Times New Roman" panose="02020603050405020304" pitchFamily="18" charset="0"/>
                      </a:endParaRPr>
                    </a:p>
                  </a:txBody>
                  <a:tcPr marL="40158" marR="40158" marT="0" marB="0"/>
                </a:tc>
                <a:tc>
                  <a:txBody>
                    <a:bodyPr/>
                    <a:lstStyle/>
                    <a:p>
                      <a:pPr marL="94615" marR="0" algn="ctr">
                        <a:lnSpc>
                          <a:spcPct val="115000"/>
                        </a:lnSpc>
                        <a:spcBef>
                          <a:spcPts val="0"/>
                        </a:spcBef>
                        <a:spcAft>
                          <a:spcPts val="0"/>
                        </a:spcAft>
                      </a:pPr>
                      <a:r>
                        <a:rPr lang="en-US" sz="1200" dirty="0">
                          <a:effectLst/>
                        </a:rPr>
                        <a:t> </a:t>
                      </a:r>
                    </a:p>
                    <a:p>
                      <a:pPr marL="94615" marR="0" algn="ctr">
                        <a:lnSpc>
                          <a:spcPct val="115000"/>
                        </a:lnSpc>
                        <a:spcBef>
                          <a:spcPts val="0"/>
                        </a:spcBef>
                        <a:spcAft>
                          <a:spcPts val="0"/>
                        </a:spcAft>
                      </a:pPr>
                      <a:r>
                        <a:rPr lang="en-US" sz="1200" dirty="0">
                          <a:effectLst/>
                        </a:rPr>
                        <a:t>Required: Principal Investigator Optional: Co-principal Investigator, business officer, lab supervisor, etc.</a:t>
                      </a:r>
                    </a:p>
                    <a:p>
                      <a:pPr marL="94615" marR="617220" algn="ctr">
                        <a:lnSpc>
                          <a:spcPct val="115000"/>
                        </a:lnSpc>
                        <a:spcBef>
                          <a:spcPts val="0"/>
                        </a:spcBef>
                        <a:spcAft>
                          <a:spcPts val="0"/>
                        </a:spcAft>
                      </a:pPr>
                      <a:r>
                        <a:rPr lang="en-US" sz="1200" dirty="0">
                          <a:effectLst/>
                        </a:rPr>
                        <a:t> </a:t>
                      </a:r>
                      <a:endParaRPr lang="en-US" sz="1200" dirty="0">
                        <a:effectLst/>
                        <a:latin typeface="Times New Roman" panose="02020603050405020304" pitchFamily="18" charset="0"/>
                        <a:ea typeface="Times New Roman" panose="02020603050405020304" pitchFamily="18" charset="0"/>
                      </a:endParaRPr>
                    </a:p>
                  </a:txBody>
                  <a:tcPr marL="40158" marR="40158" marT="0" marB="0"/>
                </a:tc>
              </a:tr>
            </a:tbl>
          </a:graphicData>
        </a:graphic>
      </p:graphicFrame>
    </p:spTree>
    <p:extLst>
      <p:ext uri="{BB962C8B-B14F-4D97-AF65-F5344CB8AC3E}">
        <p14:creationId xmlns:p14="http://schemas.microsoft.com/office/powerpoint/2010/main" val="18182723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4"/>
          </p:nvPr>
        </p:nvSpPr>
        <p:spPr/>
        <p:txBody>
          <a:bodyPr/>
          <a:lstStyle/>
          <a:p>
            <a:fld id="{EFD2656D-1963-1549-B61C-EC61E9853F90}" type="slidenum">
              <a:rPr lang="en-US" smtClean="0"/>
              <a:pPr/>
              <a:t>7</a:t>
            </a:fld>
            <a:endParaRPr lang="en-US" dirty="0"/>
          </a:p>
        </p:txBody>
      </p:sp>
      <p:sp>
        <p:nvSpPr>
          <p:cNvPr id="4" name="Rectangle 3"/>
          <p:cNvSpPr/>
          <p:nvPr/>
        </p:nvSpPr>
        <p:spPr>
          <a:xfrm>
            <a:off x="246899" y="238648"/>
            <a:ext cx="7145794" cy="1200329"/>
          </a:xfrm>
          <a:prstGeom prst="rect">
            <a:avLst/>
          </a:prstGeom>
          <a:noFill/>
          <a:ln>
            <a:solidFill>
              <a:srgbClr val="036CB6"/>
            </a:solidFill>
          </a:ln>
        </p:spPr>
        <p:txBody>
          <a:bodyPr wrap="square" lIns="91440" tIns="45720" rIns="91440" bIns="45720">
            <a:spAutoFit/>
          </a:bodyPr>
          <a:lstStyle/>
          <a:p>
            <a:pPr algn="ctr"/>
            <a:r>
              <a:rPr lang="en-US" sz="3600" baseline="0" dirty="0" smtClean="0">
                <a:ln w="0"/>
                <a:solidFill>
                  <a:srgbClr val="036CB6"/>
                </a:solidFill>
                <a:effectLst>
                  <a:outerShdw blurRad="38100" dist="25400" dir="5400000" algn="ctr" rotWithShape="0">
                    <a:srgbClr val="6E747A">
                      <a:alpha val="43000"/>
                    </a:srgbClr>
                  </a:outerShdw>
                </a:effectLst>
              </a:rPr>
              <a:t>Effort Report to Payroll Certification Comparison</a:t>
            </a:r>
            <a:endParaRPr lang="en-US" sz="3600" b="0" cap="none" spc="0" dirty="0">
              <a:ln w="0"/>
              <a:solidFill>
                <a:srgbClr val="036CB6"/>
              </a:solidFill>
              <a:effectLst>
                <a:outerShdw blurRad="38100" dist="25400" dir="5400000" algn="ctr" rotWithShape="0">
                  <a:srgbClr val="6E747A">
                    <a:alpha val="43000"/>
                  </a:srgbClr>
                </a:outerShdw>
              </a:effectLst>
            </a:endParaRPr>
          </a:p>
        </p:txBody>
      </p:sp>
      <p:graphicFrame>
        <p:nvGraphicFramePr>
          <p:cNvPr id="2" name="Table 1"/>
          <p:cNvGraphicFramePr>
            <a:graphicFrameLocks noGrp="1"/>
          </p:cNvGraphicFramePr>
          <p:nvPr>
            <p:extLst>
              <p:ext uri="{D42A27DB-BD31-4B8C-83A1-F6EECF244321}">
                <p14:modId xmlns:p14="http://schemas.microsoft.com/office/powerpoint/2010/main" val="2759817752"/>
              </p:ext>
            </p:extLst>
          </p:nvPr>
        </p:nvGraphicFramePr>
        <p:xfrm>
          <a:off x="449453" y="1596326"/>
          <a:ext cx="8277054" cy="4837176"/>
        </p:xfrm>
        <a:graphic>
          <a:graphicData uri="http://schemas.openxmlformats.org/drawingml/2006/table">
            <a:tbl>
              <a:tblPr>
                <a:tableStyleId>{5C22544A-7EE6-4342-B048-85BDC9FD1C3A}</a:tableStyleId>
              </a:tblPr>
              <a:tblGrid>
                <a:gridCol w="2342564"/>
                <a:gridCol w="2967245"/>
                <a:gridCol w="2967245"/>
              </a:tblGrid>
              <a:tr h="544567">
                <a:tc>
                  <a:txBody>
                    <a:bodyPr/>
                    <a:lstStyle/>
                    <a:p>
                      <a:pPr marL="0" marR="0" algn="ctr">
                        <a:lnSpc>
                          <a:spcPct val="115000"/>
                        </a:lnSpc>
                        <a:spcBef>
                          <a:spcPts val="0"/>
                        </a:spcBef>
                        <a:spcAft>
                          <a:spcPts val="0"/>
                        </a:spcAft>
                      </a:pPr>
                      <a:r>
                        <a:rPr lang="en-US" sz="1200" b="1" dirty="0">
                          <a:effectLst/>
                        </a:rPr>
                        <a:t> </a:t>
                      </a:r>
                    </a:p>
                    <a:p>
                      <a:pPr marL="0" marR="0" algn="ctr">
                        <a:lnSpc>
                          <a:spcPct val="115000"/>
                        </a:lnSpc>
                        <a:spcBef>
                          <a:spcPts val="0"/>
                        </a:spcBef>
                        <a:spcAft>
                          <a:spcPts val="0"/>
                        </a:spcAft>
                      </a:pPr>
                      <a:r>
                        <a:rPr lang="en-US" sz="1200" b="1" dirty="0">
                          <a:effectLst/>
                        </a:rPr>
                        <a:t>Description</a:t>
                      </a:r>
                    </a:p>
                    <a:p>
                      <a:pPr marL="0" marR="0" algn="ctr">
                        <a:lnSpc>
                          <a:spcPct val="115000"/>
                        </a:lnSpc>
                        <a:spcBef>
                          <a:spcPts val="0"/>
                        </a:spcBef>
                        <a:spcAft>
                          <a:spcPts val="0"/>
                        </a:spcAft>
                      </a:pPr>
                      <a:r>
                        <a:rPr lang="en-US" sz="1200" b="1" dirty="0">
                          <a:effectLst/>
                        </a:rPr>
                        <a:t> </a:t>
                      </a:r>
                      <a:endParaRPr lang="en-US" sz="1200" b="1" dirty="0">
                        <a:effectLst/>
                        <a:latin typeface="Times New Roman" panose="02020603050405020304" pitchFamily="18" charset="0"/>
                        <a:ea typeface="Times New Roman" panose="02020603050405020304" pitchFamily="18" charset="0"/>
                      </a:endParaRPr>
                    </a:p>
                  </a:txBody>
                  <a:tcPr marL="40158" marR="40158" marT="0" marB="0"/>
                </a:tc>
                <a:tc>
                  <a:txBody>
                    <a:bodyPr/>
                    <a:lstStyle/>
                    <a:p>
                      <a:pPr marL="0" marR="0" algn="ctr">
                        <a:lnSpc>
                          <a:spcPct val="115000"/>
                        </a:lnSpc>
                        <a:spcBef>
                          <a:spcPts val="0"/>
                        </a:spcBef>
                        <a:spcAft>
                          <a:spcPts val="0"/>
                        </a:spcAft>
                      </a:pPr>
                      <a:r>
                        <a:rPr lang="en-US" sz="1200" b="1">
                          <a:effectLst/>
                        </a:rPr>
                        <a:t> </a:t>
                      </a:r>
                    </a:p>
                    <a:p>
                      <a:pPr marL="0" marR="0" algn="ctr">
                        <a:lnSpc>
                          <a:spcPct val="115000"/>
                        </a:lnSpc>
                        <a:spcBef>
                          <a:spcPts val="0"/>
                        </a:spcBef>
                        <a:spcAft>
                          <a:spcPts val="0"/>
                        </a:spcAft>
                      </a:pPr>
                      <a:r>
                        <a:rPr lang="en-US" sz="1200" b="1">
                          <a:effectLst/>
                        </a:rPr>
                        <a:t>   Effort Reporting System</a:t>
                      </a:r>
                    </a:p>
                    <a:p>
                      <a:pPr marL="0" marR="0" indent="-114300" algn="ctr">
                        <a:lnSpc>
                          <a:spcPct val="115000"/>
                        </a:lnSpc>
                        <a:spcBef>
                          <a:spcPts val="0"/>
                        </a:spcBef>
                        <a:spcAft>
                          <a:spcPts val="0"/>
                        </a:spcAft>
                      </a:pPr>
                      <a:r>
                        <a:rPr lang="en-US" sz="1200" b="1">
                          <a:effectLst/>
                        </a:rPr>
                        <a:t> </a:t>
                      </a:r>
                      <a:endParaRPr lang="en-US" sz="1200" b="1">
                        <a:effectLst/>
                        <a:latin typeface="Times New Roman" panose="02020603050405020304" pitchFamily="18" charset="0"/>
                        <a:ea typeface="Times New Roman" panose="02020603050405020304" pitchFamily="18" charset="0"/>
                      </a:endParaRPr>
                    </a:p>
                  </a:txBody>
                  <a:tcPr marL="40158" marR="40158" marT="0" marB="0"/>
                </a:tc>
                <a:tc>
                  <a:txBody>
                    <a:bodyPr/>
                    <a:lstStyle/>
                    <a:p>
                      <a:pPr marL="94615" marR="0" algn="ctr">
                        <a:lnSpc>
                          <a:spcPct val="115000"/>
                        </a:lnSpc>
                        <a:spcBef>
                          <a:spcPts val="0"/>
                        </a:spcBef>
                        <a:spcAft>
                          <a:spcPts val="0"/>
                        </a:spcAft>
                      </a:pPr>
                      <a:r>
                        <a:rPr lang="en-US" sz="1200" b="1" dirty="0">
                          <a:effectLst/>
                        </a:rPr>
                        <a:t> </a:t>
                      </a:r>
                    </a:p>
                    <a:p>
                      <a:pPr marL="94615" marR="0" algn="ctr">
                        <a:lnSpc>
                          <a:spcPct val="115000"/>
                        </a:lnSpc>
                        <a:spcBef>
                          <a:spcPts val="0"/>
                        </a:spcBef>
                        <a:spcAft>
                          <a:spcPts val="0"/>
                        </a:spcAft>
                      </a:pPr>
                      <a:r>
                        <a:rPr lang="en-US" sz="1200" b="1" dirty="0">
                          <a:effectLst/>
                        </a:rPr>
                        <a:t>Payroll Certification System</a:t>
                      </a:r>
                      <a:endParaRPr lang="en-US" sz="1200" b="1" dirty="0">
                        <a:effectLst/>
                        <a:latin typeface="Times New Roman" panose="02020603050405020304" pitchFamily="18" charset="0"/>
                        <a:ea typeface="Times New Roman" panose="02020603050405020304" pitchFamily="18" charset="0"/>
                      </a:endParaRPr>
                    </a:p>
                  </a:txBody>
                  <a:tcPr marL="40158" marR="40158" marT="0" marB="0"/>
                </a:tc>
              </a:tr>
              <a:tr h="544567">
                <a:tc>
                  <a:txBody>
                    <a:bodyPr/>
                    <a:lstStyle/>
                    <a:p>
                      <a:pPr marL="0" marR="0" algn="ctr">
                        <a:lnSpc>
                          <a:spcPct val="115000"/>
                        </a:lnSpc>
                        <a:spcBef>
                          <a:spcPts val="0"/>
                        </a:spcBef>
                        <a:spcAft>
                          <a:spcPts val="0"/>
                        </a:spcAft>
                      </a:pPr>
                      <a:r>
                        <a:rPr lang="en-US" sz="1200" dirty="0">
                          <a:effectLst/>
                        </a:rPr>
                        <a:t> </a:t>
                      </a:r>
                    </a:p>
                    <a:p>
                      <a:pPr marL="0" marR="0" algn="ctr">
                        <a:lnSpc>
                          <a:spcPct val="115000"/>
                        </a:lnSpc>
                        <a:spcBef>
                          <a:spcPts val="0"/>
                        </a:spcBef>
                        <a:spcAft>
                          <a:spcPts val="0"/>
                        </a:spcAft>
                      </a:pPr>
                      <a:r>
                        <a:rPr lang="en-US" sz="1200" dirty="0">
                          <a:effectLst/>
                        </a:rPr>
                        <a:t>System Rationale </a:t>
                      </a:r>
                    </a:p>
                    <a:p>
                      <a:pPr marL="0" marR="0" algn="ctr">
                        <a:lnSpc>
                          <a:spcPct val="115000"/>
                        </a:lnSpc>
                        <a:spcBef>
                          <a:spcPts val="0"/>
                        </a:spcBef>
                        <a:spcAft>
                          <a:spcPts val="0"/>
                        </a:spcAft>
                      </a:pPr>
                      <a:r>
                        <a:rPr lang="en-US" sz="1200" dirty="0">
                          <a:effectLst/>
                        </a:rPr>
                        <a:t>(Theoretical foundation)</a:t>
                      </a:r>
                    </a:p>
                    <a:p>
                      <a:pPr marL="0" marR="0" algn="ctr">
                        <a:lnSpc>
                          <a:spcPct val="115000"/>
                        </a:lnSpc>
                        <a:spcBef>
                          <a:spcPts val="0"/>
                        </a:spcBef>
                        <a:spcAft>
                          <a:spcPts val="0"/>
                        </a:spcAft>
                      </a:pPr>
                      <a:r>
                        <a:rPr lang="en-US" sz="1200" dirty="0">
                          <a:effectLst/>
                        </a:rPr>
                        <a:t>For Certifying Salaries</a:t>
                      </a:r>
                    </a:p>
                    <a:p>
                      <a:pPr marL="0" marR="0" algn="ctr">
                        <a:lnSpc>
                          <a:spcPct val="115000"/>
                        </a:lnSpc>
                        <a:spcBef>
                          <a:spcPts val="0"/>
                        </a:spcBef>
                        <a:spcAft>
                          <a:spcPts val="0"/>
                        </a:spcAft>
                      </a:pPr>
                      <a:r>
                        <a:rPr lang="en-US" sz="1200" dirty="0">
                          <a:effectLst/>
                        </a:rPr>
                        <a:t>and Wages</a:t>
                      </a:r>
                      <a:endParaRPr lang="en-US" sz="1200" dirty="0">
                        <a:effectLst/>
                        <a:latin typeface="Times New Roman" panose="02020603050405020304" pitchFamily="18" charset="0"/>
                        <a:ea typeface="Times New Roman" panose="02020603050405020304" pitchFamily="18" charset="0"/>
                      </a:endParaRPr>
                    </a:p>
                  </a:txBody>
                  <a:tcPr marL="40158" marR="40158" marT="0" marB="0"/>
                </a:tc>
                <a:tc>
                  <a:txBody>
                    <a:bodyPr/>
                    <a:lstStyle/>
                    <a:p>
                      <a:pPr marL="0" marR="0" algn="ctr">
                        <a:lnSpc>
                          <a:spcPct val="115000"/>
                        </a:lnSpc>
                        <a:spcBef>
                          <a:spcPts val="0"/>
                        </a:spcBef>
                        <a:spcAft>
                          <a:spcPts val="0"/>
                        </a:spcAft>
                      </a:pPr>
                      <a:r>
                        <a:rPr lang="en-US" sz="1200" dirty="0">
                          <a:effectLst/>
                        </a:rPr>
                        <a:t> </a:t>
                      </a:r>
                    </a:p>
                    <a:p>
                      <a:pPr marL="0" marR="0" algn="ctr">
                        <a:lnSpc>
                          <a:spcPct val="115000"/>
                        </a:lnSpc>
                        <a:spcBef>
                          <a:spcPts val="0"/>
                        </a:spcBef>
                        <a:spcAft>
                          <a:spcPts val="0"/>
                        </a:spcAft>
                      </a:pPr>
                      <a:r>
                        <a:rPr lang="en-US" sz="1200" dirty="0">
                          <a:effectLst/>
                        </a:rPr>
                        <a:t>  Amounts are reasonable</a:t>
                      </a:r>
                    </a:p>
                    <a:p>
                      <a:pPr marL="0" marR="0" algn="ctr">
                        <a:lnSpc>
                          <a:spcPct val="115000"/>
                        </a:lnSpc>
                        <a:spcBef>
                          <a:spcPts val="0"/>
                        </a:spcBef>
                        <a:spcAft>
                          <a:spcPts val="0"/>
                        </a:spcAft>
                      </a:pPr>
                      <a:r>
                        <a:rPr lang="en-US" sz="1200" dirty="0">
                          <a:effectLst/>
                        </a:rPr>
                        <a:t> based on percentage of effort</a:t>
                      </a:r>
                    </a:p>
                    <a:p>
                      <a:pPr marL="0" marR="0" algn="ctr">
                        <a:lnSpc>
                          <a:spcPct val="115000"/>
                        </a:lnSpc>
                        <a:spcBef>
                          <a:spcPts val="0"/>
                        </a:spcBef>
                        <a:spcAft>
                          <a:spcPts val="0"/>
                        </a:spcAft>
                      </a:pPr>
                      <a:r>
                        <a:rPr lang="en-US" sz="1200" dirty="0">
                          <a:effectLst/>
                        </a:rPr>
                        <a:t> </a:t>
                      </a:r>
                      <a:endParaRPr lang="en-US" sz="1200" dirty="0">
                        <a:effectLst/>
                        <a:latin typeface="Times New Roman" panose="02020603050405020304" pitchFamily="18" charset="0"/>
                        <a:ea typeface="Times New Roman" panose="02020603050405020304" pitchFamily="18" charset="0"/>
                      </a:endParaRPr>
                    </a:p>
                  </a:txBody>
                  <a:tcPr marL="40158" marR="40158" marT="0" marB="0"/>
                </a:tc>
                <a:tc>
                  <a:txBody>
                    <a:bodyPr/>
                    <a:lstStyle/>
                    <a:p>
                      <a:pPr marL="94615" marR="0" algn="ctr">
                        <a:lnSpc>
                          <a:spcPct val="115000"/>
                        </a:lnSpc>
                        <a:spcBef>
                          <a:spcPts val="0"/>
                        </a:spcBef>
                        <a:spcAft>
                          <a:spcPts val="0"/>
                        </a:spcAft>
                      </a:pPr>
                      <a:r>
                        <a:rPr lang="en-US" sz="1200" dirty="0">
                          <a:effectLst/>
                        </a:rPr>
                        <a:t> </a:t>
                      </a:r>
                    </a:p>
                    <a:p>
                      <a:pPr marL="94615" marR="0" algn="ctr">
                        <a:lnSpc>
                          <a:spcPct val="115000"/>
                        </a:lnSpc>
                        <a:spcBef>
                          <a:spcPts val="0"/>
                        </a:spcBef>
                        <a:spcAft>
                          <a:spcPts val="0"/>
                        </a:spcAft>
                      </a:pPr>
                      <a:r>
                        <a:rPr lang="en-US" sz="1200" dirty="0">
                          <a:effectLst/>
                        </a:rPr>
                        <a:t>Amounts are reasonable based on work performed</a:t>
                      </a:r>
                    </a:p>
                    <a:p>
                      <a:pPr marL="94615" marR="0" algn="ctr">
                        <a:lnSpc>
                          <a:spcPct val="115000"/>
                        </a:lnSpc>
                        <a:spcBef>
                          <a:spcPts val="0"/>
                        </a:spcBef>
                        <a:spcAft>
                          <a:spcPts val="0"/>
                        </a:spcAft>
                      </a:pPr>
                      <a:r>
                        <a:rPr lang="en-US" sz="1200" dirty="0">
                          <a:effectLst/>
                        </a:rPr>
                        <a:t> </a:t>
                      </a:r>
                      <a:endParaRPr lang="en-US" sz="1200" dirty="0">
                        <a:effectLst/>
                        <a:latin typeface="Times New Roman" panose="02020603050405020304" pitchFamily="18" charset="0"/>
                        <a:ea typeface="Times New Roman" panose="02020603050405020304" pitchFamily="18" charset="0"/>
                      </a:endParaRPr>
                    </a:p>
                  </a:txBody>
                  <a:tcPr marL="40158" marR="40158" marT="0" marB="0"/>
                </a:tc>
              </a:tr>
              <a:tr h="435655">
                <a:tc>
                  <a:txBody>
                    <a:bodyPr/>
                    <a:lstStyle/>
                    <a:p>
                      <a:pPr marL="0" marR="0" algn="ctr">
                        <a:lnSpc>
                          <a:spcPct val="115000"/>
                        </a:lnSpc>
                        <a:spcBef>
                          <a:spcPts val="0"/>
                        </a:spcBef>
                        <a:spcAft>
                          <a:spcPts val="0"/>
                        </a:spcAft>
                      </a:pPr>
                      <a:r>
                        <a:rPr lang="en-US" sz="1200" dirty="0">
                          <a:effectLst/>
                        </a:rPr>
                        <a:t> </a:t>
                      </a:r>
                    </a:p>
                    <a:p>
                      <a:pPr marL="0" marR="0" algn="ctr">
                        <a:lnSpc>
                          <a:spcPct val="115000"/>
                        </a:lnSpc>
                        <a:spcBef>
                          <a:spcPts val="0"/>
                        </a:spcBef>
                        <a:spcAft>
                          <a:spcPts val="0"/>
                        </a:spcAft>
                      </a:pPr>
                      <a:r>
                        <a:rPr lang="en-US" sz="1200" dirty="0">
                          <a:effectLst/>
                        </a:rPr>
                        <a:t>Committed Salary Cost Sharing</a:t>
                      </a:r>
                    </a:p>
                    <a:p>
                      <a:pPr marL="0" marR="0" algn="ctr">
                        <a:lnSpc>
                          <a:spcPct val="115000"/>
                        </a:lnSpc>
                        <a:spcBef>
                          <a:spcPts val="0"/>
                        </a:spcBef>
                        <a:spcAft>
                          <a:spcPts val="0"/>
                        </a:spcAft>
                      </a:pPr>
                      <a:r>
                        <a:rPr lang="en-US" sz="1200" dirty="0">
                          <a:effectLst/>
                        </a:rPr>
                        <a:t> </a:t>
                      </a:r>
                      <a:endParaRPr lang="en-US" sz="1200" dirty="0">
                        <a:effectLst/>
                        <a:latin typeface="Times New Roman" panose="02020603050405020304" pitchFamily="18" charset="0"/>
                        <a:ea typeface="Times New Roman" panose="02020603050405020304" pitchFamily="18" charset="0"/>
                      </a:endParaRPr>
                    </a:p>
                  </a:txBody>
                  <a:tcPr marL="40158" marR="40158" marT="0" marB="0"/>
                </a:tc>
                <a:tc>
                  <a:txBody>
                    <a:bodyPr/>
                    <a:lstStyle/>
                    <a:p>
                      <a:pPr marL="0" marR="0" algn="ctr">
                        <a:lnSpc>
                          <a:spcPct val="115000"/>
                        </a:lnSpc>
                        <a:spcBef>
                          <a:spcPts val="0"/>
                        </a:spcBef>
                        <a:spcAft>
                          <a:spcPts val="0"/>
                        </a:spcAft>
                      </a:pPr>
                      <a:r>
                        <a:rPr lang="en-US" sz="1200" dirty="0">
                          <a:effectLst/>
                        </a:rPr>
                        <a:t> </a:t>
                      </a:r>
                    </a:p>
                    <a:p>
                      <a:pPr marL="0" marR="0" algn="ctr">
                        <a:lnSpc>
                          <a:spcPct val="115000"/>
                        </a:lnSpc>
                        <a:spcBef>
                          <a:spcPts val="0"/>
                        </a:spcBef>
                        <a:spcAft>
                          <a:spcPts val="0"/>
                        </a:spcAft>
                      </a:pPr>
                      <a:r>
                        <a:rPr lang="en-US" sz="1200" dirty="0">
                          <a:effectLst/>
                        </a:rPr>
                        <a:t>   Shown as a percentage</a:t>
                      </a:r>
                    </a:p>
                    <a:p>
                      <a:pPr marL="0" marR="0" algn="ctr">
                        <a:lnSpc>
                          <a:spcPct val="115000"/>
                        </a:lnSpc>
                        <a:spcBef>
                          <a:spcPts val="0"/>
                        </a:spcBef>
                        <a:spcAft>
                          <a:spcPts val="0"/>
                        </a:spcAft>
                      </a:pPr>
                      <a:r>
                        <a:rPr lang="en-US" sz="1200" dirty="0">
                          <a:effectLst/>
                        </a:rPr>
                        <a:t>of effort</a:t>
                      </a:r>
                      <a:endParaRPr lang="en-US" sz="1200" dirty="0">
                        <a:effectLst/>
                        <a:latin typeface="Times New Roman" panose="02020603050405020304" pitchFamily="18" charset="0"/>
                        <a:ea typeface="Times New Roman" panose="02020603050405020304" pitchFamily="18" charset="0"/>
                      </a:endParaRPr>
                    </a:p>
                  </a:txBody>
                  <a:tcPr marL="40158" marR="40158" marT="0" marB="0"/>
                </a:tc>
                <a:tc>
                  <a:txBody>
                    <a:bodyPr/>
                    <a:lstStyle/>
                    <a:p>
                      <a:pPr marL="94615" marR="0" algn="ctr">
                        <a:lnSpc>
                          <a:spcPct val="115000"/>
                        </a:lnSpc>
                        <a:spcBef>
                          <a:spcPts val="0"/>
                        </a:spcBef>
                        <a:spcAft>
                          <a:spcPts val="0"/>
                        </a:spcAft>
                      </a:pPr>
                      <a:r>
                        <a:rPr lang="en-US" sz="1200">
                          <a:effectLst/>
                        </a:rPr>
                        <a:t> </a:t>
                      </a:r>
                    </a:p>
                    <a:p>
                      <a:pPr marL="94615" marR="0" algn="ctr">
                        <a:lnSpc>
                          <a:spcPct val="115000"/>
                        </a:lnSpc>
                        <a:spcBef>
                          <a:spcPts val="0"/>
                        </a:spcBef>
                        <a:spcAft>
                          <a:spcPts val="0"/>
                        </a:spcAft>
                      </a:pPr>
                      <a:r>
                        <a:rPr lang="en-US" sz="1200">
                          <a:effectLst/>
                        </a:rPr>
                        <a:t>Amounts are reasonable based on work performed</a:t>
                      </a:r>
                    </a:p>
                    <a:p>
                      <a:pPr marL="94615" marR="0" algn="ctr">
                        <a:lnSpc>
                          <a:spcPct val="115000"/>
                        </a:lnSpc>
                        <a:spcBef>
                          <a:spcPts val="0"/>
                        </a:spcBef>
                        <a:spcAft>
                          <a:spcPts val="0"/>
                        </a:spcAft>
                      </a:pPr>
                      <a:r>
                        <a:rPr lang="en-US" sz="1200">
                          <a:effectLst/>
                        </a:rPr>
                        <a:t> </a:t>
                      </a:r>
                      <a:endParaRPr lang="en-US" sz="1200">
                        <a:effectLst/>
                        <a:latin typeface="Times New Roman" panose="02020603050405020304" pitchFamily="18" charset="0"/>
                        <a:ea typeface="Times New Roman" panose="02020603050405020304" pitchFamily="18" charset="0"/>
                      </a:endParaRPr>
                    </a:p>
                  </a:txBody>
                  <a:tcPr marL="40158" marR="40158" marT="0" marB="0"/>
                </a:tc>
              </a:tr>
              <a:tr h="544567">
                <a:tc>
                  <a:txBody>
                    <a:bodyPr/>
                    <a:lstStyle/>
                    <a:p>
                      <a:pPr marL="0" marR="0" algn="ctr">
                        <a:lnSpc>
                          <a:spcPct val="115000"/>
                        </a:lnSpc>
                        <a:spcBef>
                          <a:spcPts val="0"/>
                        </a:spcBef>
                        <a:spcAft>
                          <a:spcPts val="0"/>
                        </a:spcAft>
                      </a:pPr>
                      <a:r>
                        <a:rPr lang="en-US" sz="1200">
                          <a:effectLst/>
                        </a:rPr>
                        <a:t> </a:t>
                      </a:r>
                    </a:p>
                    <a:p>
                      <a:pPr marL="0" marR="0" algn="ctr">
                        <a:lnSpc>
                          <a:spcPct val="115000"/>
                        </a:lnSpc>
                        <a:spcBef>
                          <a:spcPts val="0"/>
                        </a:spcBef>
                        <a:spcAft>
                          <a:spcPts val="0"/>
                        </a:spcAft>
                      </a:pPr>
                      <a:r>
                        <a:rPr lang="en-US" sz="1200">
                          <a:effectLst/>
                        </a:rPr>
                        <a:t> </a:t>
                      </a:r>
                    </a:p>
                    <a:p>
                      <a:pPr marL="0" marR="0" algn="ctr">
                        <a:lnSpc>
                          <a:spcPct val="115000"/>
                        </a:lnSpc>
                        <a:spcBef>
                          <a:spcPts val="0"/>
                        </a:spcBef>
                        <a:spcAft>
                          <a:spcPts val="0"/>
                        </a:spcAft>
                      </a:pPr>
                      <a:r>
                        <a:rPr lang="en-US" sz="1200">
                          <a:effectLst/>
                        </a:rPr>
                        <a:t>NIH Salary Cap</a:t>
                      </a:r>
                    </a:p>
                    <a:p>
                      <a:pPr marL="0" marR="0" algn="ctr">
                        <a:lnSpc>
                          <a:spcPct val="115000"/>
                        </a:lnSpc>
                        <a:spcBef>
                          <a:spcPts val="0"/>
                        </a:spcBef>
                        <a:spcAft>
                          <a:spcPts val="0"/>
                        </a:spcAft>
                      </a:pPr>
                      <a:r>
                        <a:rPr lang="en-US" sz="1200">
                          <a:effectLst/>
                        </a:rPr>
                        <a:t> </a:t>
                      </a:r>
                      <a:endParaRPr lang="en-US" sz="1200">
                        <a:effectLst/>
                        <a:latin typeface="Times New Roman" panose="02020603050405020304" pitchFamily="18" charset="0"/>
                        <a:ea typeface="Times New Roman" panose="02020603050405020304" pitchFamily="18" charset="0"/>
                      </a:endParaRPr>
                    </a:p>
                  </a:txBody>
                  <a:tcPr marL="40158" marR="40158" marT="0" marB="0"/>
                </a:tc>
                <a:tc>
                  <a:txBody>
                    <a:bodyPr/>
                    <a:lstStyle/>
                    <a:p>
                      <a:pPr marL="0" marR="0" algn="ctr">
                        <a:lnSpc>
                          <a:spcPct val="115000"/>
                        </a:lnSpc>
                        <a:spcBef>
                          <a:spcPts val="0"/>
                        </a:spcBef>
                        <a:spcAft>
                          <a:spcPts val="0"/>
                        </a:spcAft>
                      </a:pPr>
                      <a:r>
                        <a:rPr lang="en-US" sz="1200" dirty="0">
                          <a:effectLst/>
                        </a:rPr>
                        <a:t> </a:t>
                      </a:r>
                    </a:p>
                    <a:p>
                      <a:pPr marL="0" marR="0" algn="ctr">
                        <a:lnSpc>
                          <a:spcPct val="115000"/>
                        </a:lnSpc>
                        <a:spcBef>
                          <a:spcPts val="0"/>
                        </a:spcBef>
                        <a:spcAft>
                          <a:spcPts val="0"/>
                        </a:spcAft>
                      </a:pPr>
                      <a:r>
                        <a:rPr lang="en-US" sz="1200" dirty="0">
                          <a:effectLst/>
                        </a:rPr>
                        <a:t>   Shows total effort expended</a:t>
                      </a:r>
                    </a:p>
                    <a:p>
                      <a:pPr marL="0" marR="0" algn="ctr">
                        <a:lnSpc>
                          <a:spcPct val="115000"/>
                        </a:lnSpc>
                        <a:spcBef>
                          <a:spcPts val="0"/>
                        </a:spcBef>
                        <a:spcAft>
                          <a:spcPts val="0"/>
                        </a:spcAft>
                      </a:pPr>
                      <a:r>
                        <a:rPr lang="en-US" sz="1200" dirty="0">
                          <a:effectLst/>
                        </a:rPr>
                        <a:t>  on the  project, but amount</a:t>
                      </a:r>
                    </a:p>
                    <a:p>
                      <a:pPr marL="0" marR="0" algn="ctr">
                        <a:lnSpc>
                          <a:spcPct val="115000"/>
                        </a:lnSpc>
                        <a:spcBef>
                          <a:spcPts val="0"/>
                        </a:spcBef>
                        <a:spcAft>
                          <a:spcPts val="0"/>
                        </a:spcAft>
                      </a:pPr>
                      <a:r>
                        <a:rPr lang="en-US" sz="1200" dirty="0">
                          <a:effectLst/>
                        </a:rPr>
                        <a:t>  reflects cap  limitations</a:t>
                      </a:r>
                    </a:p>
                    <a:p>
                      <a:pPr marL="0" marR="0" algn="ctr">
                        <a:lnSpc>
                          <a:spcPct val="115000"/>
                        </a:lnSpc>
                        <a:spcBef>
                          <a:spcPts val="0"/>
                        </a:spcBef>
                        <a:spcAft>
                          <a:spcPts val="0"/>
                        </a:spcAft>
                      </a:pPr>
                      <a:r>
                        <a:rPr lang="en-US" sz="1200" dirty="0">
                          <a:effectLst/>
                        </a:rPr>
                        <a:t> </a:t>
                      </a:r>
                      <a:endParaRPr lang="en-US" sz="1200" dirty="0">
                        <a:effectLst/>
                        <a:latin typeface="Times New Roman" panose="02020603050405020304" pitchFamily="18" charset="0"/>
                        <a:ea typeface="Times New Roman" panose="02020603050405020304" pitchFamily="18" charset="0"/>
                      </a:endParaRPr>
                    </a:p>
                  </a:txBody>
                  <a:tcPr marL="40158" marR="40158" marT="0" marB="0"/>
                </a:tc>
                <a:tc>
                  <a:txBody>
                    <a:bodyPr/>
                    <a:lstStyle/>
                    <a:p>
                      <a:pPr marL="94615" marR="0" algn="ctr">
                        <a:lnSpc>
                          <a:spcPct val="115000"/>
                        </a:lnSpc>
                        <a:spcBef>
                          <a:spcPts val="0"/>
                        </a:spcBef>
                        <a:spcAft>
                          <a:spcPts val="0"/>
                        </a:spcAft>
                      </a:pPr>
                      <a:r>
                        <a:rPr lang="en-US" sz="1200" dirty="0">
                          <a:effectLst/>
                        </a:rPr>
                        <a:t> </a:t>
                      </a:r>
                    </a:p>
                    <a:p>
                      <a:pPr marL="94615" marR="0" algn="ctr">
                        <a:lnSpc>
                          <a:spcPct val="115000"/>
                        </a:lnSpc>
                        <a:spcBef>
                          <a:spcPts val="0"/>
                        </a:spcBef>
                        <a:spcAft>
                          <a:spcPts val="0"/>
                        </a:spcAft>
                      </a:pPr>
                      <a:r>
                        <a:rPr lang="en-US" sz="1200" dirty="0">
                          <a:effectLst/>
                        </a:rPr>
                        <a:t>The acceptable amount is net of the cap disallowance.</a:t>
                      </a:r>
                      <a:endParaRPr lang="en-US" sz="1200" dirty="0">
                        <a:effectLst/>
                        <a:latin typeface="Times New Roman" panose="02020603050405020304" pitchFamily="18" charset="0"/>
                        <a:ea typeface="Times New Roman" panose="02020603050405020304" pitchFamily="18" charset="0"/>
                      </a:endParaRPr>
                    </a:p>
                  </a:txBody>
                  <a:tcPr marL="40158" marR="40158" marT="0" marB="0"/>
                </a:tc>
              </a:tr>
              <a:tr h="762395">
                <a:tc>
                  <a:txBody>
                    <a:bodyPr/>
                    <a:lstStyle/>
                    <a:p>
                      <a:pPr marL="0" marR="0" algn="ctr">
                        <a:lnSpc>
                          <a:spcPct val="115000"/>
                        </a:lnSpc>
                        <a:spcBef>
                          <a:spcPts val="0"/>
                        </a:spcBef>
                        <a:spcAft>
                          <a:spcPts val="0"/>
                        </a:spcAft>
                      </a:pPr>
                      <a:r>
                        <a:rPr lang="en-US" sz="1200">
                          <a:effectLst/>
                        </a:rPr>
                        <a:t>Special Costing Requirements:  Clerical and Administrative, NSF salary limit, No proposal preparation charged to project, NIH cap</a:t>
                      </a:r>
                    </a:p>
                    <a:p>
                      <a:pPr marL="0" marR="0" algn="ctr">
                        <a:lnSpc>
                          <a:spcPct val="115000"/>
                        </a:lnSpc>
                        <a:spcBef>
                          <a:spcPts val="0"/>
                        </a:spcBef>
                        <a:spcAft>
                          <a:spcPts val="0"/>
                        </a:spcAft>
                      </a:pPr>
                      <a:r>
                        <a:rPr lang="en-US" sz="1200">
                          <a:effectLst/>
                        </a:rPr>
                        <a:t> </a:t>
                      </a:r>
                      <a:endParaRPr lang="en-US" sz="1200">
                        <a:effectLst/>
                        <a:latin typeface="Times New Roman" panose="02020603050405020304" pitchFamily="18" charset="0"/>
                        <a:ea typeface="Times New Roman" panose="02020603050405020304" pitchFamily="18" charset="0"/>
                      </a:endParaRPr>
                    </a:p>
                  </a:txBody>
                  <a:tcPr marL="40158" marR="40158" marT="0" marB="0"/>
                </a:tc>
                <a:tc>
                  <a:txBody>
                    <a:bodyPr/>
                    <a:lstStyle/>
                    <a:p>
                      <a:pPr marL="0" marR="0" algn="ctr">
                        <a:lnSpc>
                          <a:spcPct val="115000"/>
                        </a:lnSpc>
                        <a:spcBef>
                          <a:spcPts val="0"/>
                        </a:spcBef>
                        <a:spcAft>
                          <a:spcPts val="0"/>
                        </a:spcAft>
                      </a:pPr>
                      <a:r>
                        <a:rPr lang="en-US" sz="1200" dirty="0">
                          <a:effectLst/>
                        </a:rPr>
                        <a:t> </a:t>
                      </a:r>
                    </a:p>
                    <a:p>
                      <a:pPr marL="0" marR="0" algn="ctr">
                        <a:lnSpc>
                          <a:spcPct val="115000"/>
                        </a:lnSpc>
                        <a:spcBef>
                          <a:spcPts val="0"/>
                        </a:spcBef>
                        <a:spcAft>
                          <a:spcPts val="0"/>
                        </a:spcAft>
                      </a:pPr>
                      <a:r>
                        <a:rPr lang="en-US" sz="1200" dirty="0">
                          <a:effectLst/>
                        </a:rPr>
                        <a:t> </a:t>
                      </a:r>
                    </a:p>
                    <a:p>
                      <a:pPr marL="0" marR="0" algn="ctr">
                        <a:lnSpc>
                          <a:spcPct val="115000"/>
                        </a:lnSpc>
                        <a:spcBef>
                          <a:spcPts val="0"/>
                        </a:spcBef>
                        <a:spcAft>
                          <a:spcPts val="0"/>
                        </a:spcAft>
                      </a:pPr>
                      <a:r>
                        <a:rPr lang="en-US" sz="1200" dirty="0">
                          <a:effectLst/>
                        </a:rPr>
                        <a:t> </a:t>
                      </a:r>
                    </a:p>
                    <a:p>
                      <a:pPr marL="0" marR="0" algn="ctr">
                        <a:lnSpc>
                          <a:spcPct val="115000"/>
                        </a:lnSpc>
                        <a:spcBef>
                          <a:spcPts val="0"/>
                        </a:spcBef>
                        <a:spcAft>
                          <a:spcPts val="0"/>
                        </a:spcAft>
                      </a:pPr>
                      <a:r>
                        <a:rPr lang="en-US" sz="1200" dirty="0">
                          <a:effectLst/>
                        </a:rPr>
                        <a:t>Not addressed</a:t>
                      </a:r>
                      <a:endParaRPr lang="en-US" sz="1200" dirty="0">
                        <a:effectLst/>
                        <a:latin typeface="Times New Roman" panose="02020603050405020304" pitchFamily="18" charset="0"/>
                        <a:ea typeface="Times New Roman" panose="02020603050405020304" pitchFamily="18" charset="0"/>
                      </a:endParaRPr>
                    </a:p>
                  </a:txBody>
                  <a:tcPr marL="40158" marR="40158" marT="0" marB="0"/>
                </a:tc>
                <a:tc>
                  <a:txBody>
                    <a:bodyPr/>
                    <a:lstStyle/>
                    <a:p>
                      <a:pPr marL="94615" marR="0" algn="ctr">
                        <a:lnSpc>
                          <a:spcPct val="115000"/>
                        </a:lnSpc>
                        <a:spcBef>
                          <a:spcPts val="0"/>
                        </a:spcBef>
                        <a:spcAft>
                          <a:spcPts val="0"/>
                        </a:spcAft>
                      </a:pPr>
                      <a:r>
                        <a:rPr lang="en-US" sz="1200" dirty="0">
                          <a:effectLst/>
                        </a:rPr>
                        <a:t> </a:t>
                      </a:r>
                    </a:p>
                    <a:p>
                      <a:pPr marL="94615" marR="0" algn="ctr">
                        <a:lnSpc>
                          <a:spcPct val="115000"/>
                        </a:lnSpc>
                        <a:spcBef>
                          <a:spcPts val="0"/>
                        </a:spcBef>
                        <a:spcAft>
                          <a:spcPts val="0"/>
                        </a:spcAft>
                      </a:pPr>
                      <a:r>
                        <a:rPr lang="en-US" sz="1200" dirty="0">
                          <a:effectLst/>
                        </a:rPr>
                        <a:t> </a:t>
                      </a:r>
                    </a:p>
                    <a:p>
                      <a:pPr marL="94615" marR="0" algn="ctr">
                        <a:lnSpc>
                          <a:spcPct val="115000"/>
                        </a:lnSpc>
                        <a:spcBef>
                          <a:spcPts val="0"/>
                        </a:spcBef>
                        <a:spcAft>
                          <a:spcPts val="0"/>
                        </a:spcAft>
                      </a:pPr>
                      <a:r>
                        <a:rPr lang="en-US" sz="1200" dirty="0">
                          <a:effectLst/>
                        </a:rPr>
                        <a:t> </a:t>
                      </a:r>
                    </a:p>
                    <a:p>
                      <a:pPr marL="94615" marR="0" algn="ctr">
                        <a:lnSpc>
                          <a:spcPct val="115000"/>
                        </a:lnSpc>
                        <a:spcBef>
                          <a:spcPts val="0"/>
                        </a:spcBef>
                        <a:spcAft>
                          <a:spcPts val="0"/>
                        </a:spcAft>
                      </a:pPr>
                      <a:r>
                        <a:rPr lang="en-US" sz="1200" dirty="0">
                          <a:effectLst/>
                        </a:rPr>
                        <a:t>Part of the certification</a:t>
                      </a:r>
                      <a:endParaRPr lang="en-US" sz="1200" dirty="0">
                        <a:effectLst/>
                        <a:latin typeface="Times New Roman" panose="02020603050405020304" pitchFamily="18" charset="0"/>
                        <a:ea typeface="Times New Roman" panose="02020603050405020304" pitchFamily="18" charset="0"/>
                      </a:endParaRPr>
                    </a:p>
                  </a:txBody>
                  <a:tcPr marL="40158" marR="40158" marT="0" marB="0"/>
                </a:tc>
              </a:tr>
            </a:tbl>
          </a:graphicData>
        </a:graphic>
      </p:graphicFrame>
    </p:spTree>
    <p:extLst>
      <p:ext uri="{BB962C8B-B14F-4D97-AF65-F5344CB8AC3E}">
        <p14:creationId xmlns:p14="http://schemas.microsoft.com/office/powerpoint/2010/main" val="19546306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4"/>
          </p:nvPr>
        </p:nvSpPr>
        <p:spPr/>
        <p:txBody>
          <a:bodyPr/>
          <a:lstStyle/>
          <a:p>
            <a:fld id="{EFD2656D-1963-1549-B61C-EC61E9853F90}" type="slidenum">
              <a:rPr lang="en-US" smtClean="0"/>
              <a:pPr/>
              <a:t>8</a:t>
            </a:fld>
            <a:endParaRPr lang="en-US" dirty="0"/>
          </a:p>
        </p:txBody>
      </p:sp>
      <p:sp>
        <p:nvSpPr>
          <p:cNvPr id="4" name="Rectangle 3"/>
          <p:cNvSpPr/>
          <p:nvPr/>
        </p:nvSpPr>
        <p:spPr>
          <a:xfrm>
            <a:off x="246899" y="238648"/>
            <a:ext cx="7145794" cy="646331"/>
          </a:xfrm>
          <a:prstGeom prst="rect">
            <a:avLst/>
          </a:prstGeom>
          <a:noFill/>
          <a:ln>
            <a:solidFill>
              <a:srgbClr val="036CB6"/>
            </a:solidFill>
          </a:ln>
        </p:spPr>
        <p:txBody>
          <a:bodyPr wrap="square" lIns="91440" tIns="45720" rIns="91440" bIns="45720">
            <a:spAutoFit/>
          </a:bodyPr>
          <a:lstStyle/>
          <a:p>
            <a:pPr algn="ctr"/>
            <a:r>
              <a:rPr lang="en-US" sz="3600" baseline="0" dirty="0" smtClean="0">
                <a:ln w="0"/>
                <a:solidFill>
                  <a:srgbClr val="036CB6"/>
                </a:solidFill>
                <a:effectLst>
                  <a:outerShdw blurRad="38100" dist="25400" dir="5400000" algn="ctr" rotWithShape="0">
                    <a:srgbClr val="6E747A">
                      <a:alpha val="43000"/>
                    </a:srgbClr>
                  </a:outerShdw>
                </a:effectLst>
              </a:rPr>
              <a:t>UCR Metrics</a:t>
            </a:r>
            <a:endParaRPr lang="en-US" sz="3600" b="0" cap="none" spc="0" dirty="0">
              <a:ln w="0"/>
              <a:solidFill>
                <a:srgbClr val="036CB6"/>
              </a:solidFill>
              <a:effectLst>
                <a:outerShdw blurRad="38100" dist="25400" dir="5400000" algn="ctr" rotWithShape="0">
                  <a:srgbClr val="6E747A">
                    <a:alpha val="43000"/>
                  </a:srgbClr>
                </a:outerShdw>
              </a:effectLst>
            </a:endParaRPr>
          </a:p>
        </p:txBody>
      </p:sp>
      <p:sp>
        <p:nvSpPr>
          <p:cNvPr id="6" name="TextBox 5"/>
          <p:cNvSpPr txBox="1"/>
          <p:nvPr/>
        </p:nvSpPr>
        <p:spPr>
          <a:xfrm>
            <a:off x="246898" y="1275044"/>
            <a:ext cx="8479609" cy="5509200"/>
          </a:xfrm>
          <a:prstGeom prst="rect">
            <a:avLst/>
          </a:prstGeom>
          <a:noFill/>
        </p:spPr>
        <p:txBody>
          <a:bodyPr wrap="square" rtlCol="0">
            <a:spAutoFit/>
          </a:bodyPr>
          <a:lstStyle/>
          <a:p>
            <a:pPr marL="457200" indent="-457200">
              <a:buFont typeface="Arial" panose="020B0604020202020204" pitchFamily="34" charset="0"/>
              <a:buChar char="•"/>
            </a:pPr>
            <a:r>
              <a:rPr lang="en-US" sz="3200" baseline="0" dirty="0" smtClean="0">
                <a:solidFill>
                  <a:srgbClr val="036CB6"/>
                </a:solidFill>
              </a:rPr>
              <a:t>Payroll Certifications Issued between April 2011 and November 2016:  </a:t>
            </a:r>
            <a:r>
              <a:rPr lang="en-US" sz="3200" b="1" baseline="0" dirty="0" smtClean="0">
                <a:solidFill>
                  <a:srgbClr val="036CB6"/>
                </a:solidFill>
              </a:rPr>
              <a:t>4,357</a:t>
            </a:r>
          </a:p>
          <a:p>
            <a:pPr marL="457200" indent="-457200">
              <a:buFont typeface="Arial" panose="020B0604020202020204" pitchFamily="34" charset="0"/>
              <a:buChar char="•"/>
            </a:pPr>
            <a:r>
              <a:rPr lang="en-US" sz="3200" baseline="0" dirty="0" smtClean="0">
                <a:solidFill>
                  <a:srgbClr val="036CB6"/>
                </a:solidFill>
              </a:rPr>
              <a:t>Payroll Certifications Certified as of 1/8/17:  </a:t>
            </a:r>
            <a:r>
              <a:rPr lang="en-US" sz="3200" b="1" baseline="0" dirty="0" smtClean="0">
                <a:solidFill>
                  <a:srgbClr val="036CB6"/>
                </a:solidFill>
              </a:rPr>
              <a:t>4,355</a:t>
            </a:r>
          </a:p>
          <a:p>
            <a:pPr marL="457200" indent="-457200">
              <a:buFont typeface="Arial" panose="020B0604020202020204" pitchFamily="34" charset="0"/>
              <a:buChar char="•"/>
            </a:pPr>
            <a:r>
              <a:rPr lang="en-US" sz="3200" baseline="0" dirty="0" smtClean="0">
                <a:solidFill>
                  <a:srgbClr val="036CB6"/>
                </a:solidFill>
              </a:rPr>
              <a:t>Payroll Certifications Completed by due date: </a:t>
            </a:r>
            <a:r>
              <a:rPr lang="en-US" sz="3200" b="1" baseline="0" dirty="0" smtClean="0">
                <a:solidFill>
                  <a:srgbClr val="036CB6"/>
                </a:solidFill>
              </a:rPr>
              <a:t>97%</a:t>
            </a:r>
          </a:p>
          <a:p>
            <a:pPr marL="457200" indent="-457200">
              <a:buFont typeface="Arial" panose="020B0604020202020204" pitchFamily="34" charset="0"/>
              <a:buChar char="•"/>
            </a:pPr>
            <a:r>
              <a:rPr lang="en-US" sz="3200" baseline="0" dirty="0" smtClean="0">
                <a:solidFill>
                  <a:srgbClr val="036CB6"/>
                </a:solidFill>
              </a:rPr>
              <a:t>Salaries transferred due to non-certification as allowed by local policy: </a:t>
            </a:r>
            <a:r>
              <a:rPr lang="en-US" sz="3200" b="1" baseline="0" dirty="0" smtClean="0">
                <a:solidFill>
                  <a:srgbClr val="036CB6"/>
                </a:solidFill>
              </a:rPr>
              <a:t>0%</a:t>
            </a:r>
          </a:p>
          <a:p>
            <a:pPr marL="457200" indent="-457200">
              <a:buFont typeface="Arial" panose="020B0604020202020204" pitchFamily="34" charset="0"/>
              <a:buChar char="•"/>
            </a:pPr>
            <a:r>
              <a:rPr lang="en-US" sz="3200" baseline="0" dirty="0" smtClean="0">
                <a:solidFill>
                  <a:srgbClr val="036CB6"/>
                </a:solidFill>
              </a:rPr>
              <a:t>Effort Reports that would have been issued between April 2011 and September 2016:  </a:t>
            </a:r>
            <a:r>
              <a:rPr lang="en-US" sz="3200" b="1" baseline="0" dirty="0" smtClean="0">
                <a:solidFill>
                  <a:srgbClr val="036CB6"/>
                </a:solidFill>
              </a:rPr>
              <a:t>24,875</a:t>
            </a:r>
          </a:p>
        </p:txBody>
      </p:sp>
    </p:spTree>
    <p:extLst>
      <p:ext uri="{BB962C8B-B14F-4D97-AF65-F5344CB8AC3E}">
        <p14:creationId xmlns:p14="http://schemas.microsoft.com/office/powerpoint/2010/main" val="4548106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4"/>
          </p:nvPr>
        </p:nvSpPr>
        <p:spPr/>
        <p:txBody>
          <a:bodyPr/>
          <a:lstStyle/>
          <a:p>
            <a:fld id="{EFD2656D-1963-1549-B61C-EC61E9853F90}" type="slidenum">
              <a:rPr lang="en-US" smtClean="0"/>
              <a:pPr/>
              <a:t>9</a:t>
            </a:fld>
            <a:endParaRPr lang="en-US" dirty="0"/>
          </a:p>
        </p:txBody>
      </p:sp>
      <p:sp>
        <p:nvSpPr>
          <p:cNvPr id="4" name="Rectangle 3"/>
          <p:cNvSpPr/>
          <p:nvPr/>
        </p:nvSpPr>
        <p:spPr>
          <a:xfrm>
            <a:off x="246899" y="238648"/>
            <a:ext cx="7145794" cy="646331"/>
          </a:xfrm>
          <a:prstGeom prst="rect">
            <a:avLst/>
          </a:prstGeom>
          <a:noFill/>
          <a:ln>
            <a:solidFill>
              <a:srgbClr val="036CB6"/>
            </a:solidFill>
          </a:ln>
        </p:spPr>
        <p:txBody>
          <a:bodyPr wrap="square" lIns="91440" tIns="45720" rIns="91440" bIns="45720">
            <a:spAutoFit/>
          </a:bodyPr>
          <a:lstStyle/>
          <a:p>
            <a:pPr algn="ctr"/>
            <a:r>
              <a:rPr lang="en-US" sz="3600" baseline="0" dirty="0" smtClean="0">
                <a:ln w="0"/>
                <a:solidFill>
                  <a:srgbClr val="036CB6"/>
                </a:solidFill>
                <a:effectLst>
                  <a:outerShdw blurRad="38100" dist="25400" dir="5400000" algn="ctr" rotWithShape="0">
                    <a:srgbClr val="6E747A">
                      <a:alpha val="43000"/>
                    </a:srgbClr>
                  </a:outerShdw>
                </a:effectLst>
              </a:rPr>
              <a:t>Benefits of Payroll Certifications</a:t>
            </a:r>
            <a:endParaRPr lang="en-US" sz="3600" b="0" cap="none" spc="0" dirty="0">
              <a:ln w="0"/>
              <a:solidFill>
                <a:srgbClr val="036CB6"/>
              </a:solidFill>
              <a:effectLst>
                <a:outerShdw blurRad="38100" dist="25400" dir="5400000" algn="ctr" rotWithShape="0">
                  <a:srgbClr val="6E747A">
                    <a:alpha val="43000"/>
                  </a:srgbClr>
                </a:outerShdw>
              </a:effectLst>
            </a:endParaRPr>
          </a:p>
        </p:txBody>
      </p:sp>
      <p:sp>
        <p:nvSpPr>
          <p:cNvPr id="6" name="TextBox 5"/>
          <p:cNvSpPr txBox="1"/>
          <p:nvPr/>
        </p:nvSpPr>
        <p:spPr>
          <a:xfrm>
            <a:off x="246899" y="1041023"/>
            <a:ext cx="8199678" cy="6247864"/>
          </a:xfrm>
          <a:prstGeom prst="rect">
            <a:avLst/>
          </a:prstGeom>
          <a:noFill/>
        </p:spPr>
        <p:txBody>
          <a:bodyPr wrap="square" rtlCol="0">
            <a:spAutoFit/>
          </a:bodyPr>
          <a:lstStyle/>
          <a:p>
            <a:pPr marL="457200" indent="-457200">
              <a:buFont typeface="Arial" panose="020B0604020202020204" pitchFamily="34" charset="0"/>
              <a:buChar char="•"/>
            </a:pPr>
            <a:r>
              <a:rPr lang="en-US" sz="2800" baseline="0" dirty="0" smtClean="0">
                <a:solidFill>
                  <a:srgbClr val="036CB6"/>
                </a:solidFill>
              </a:rPr>
              <a:t>Reporting better aligned with project year and award budget</a:t>
            </a:r>
          </a:p>
          <a:p>
            <a:pPr marL="457200" indent="-457200">
              <a:buFont typeface="Arial" panose="020B0604020202020204" pitchFamily="34" charset="0"/>
              <a:buChar char="•"/>
            </a:pPr>
            <a:r>
              <a:rPr lang="en-US" sz="2800" baseline="0" dirty="0" smtClean="0">
                <a:solidFill>
                  <a:srgbClr val="036CB6"/>
                </a:solidFill>
              </a:rPr>
              <a:t>Complements the PIWRS Monthly Reporting</a:t>
            </a:r>
          </a:p>
          <a:p>
            <a:pPr marL="457200" indent="-457200">
              <a:buFont typeface="Arial" panose="020B0604020202020204" pitchFamily="34" charset="0"/>
              <a:buChar char="•"/>
            </a:pPr>
            <a:r>
              <a:rPr lang="en-US" sz="2800" baseline="0" dirty="0" smtClean="0">
                <a:solidFill>
                  <a:srgbClr val="036CB6"/>
                </a:solidFill>
              </a:rPr>
              <a:t>Late adjustments automatically picked up in the next budget year reporting; resulting in fewer revisions</a:t>
            </a:r>
          </a:p>
          <a:p>
            <a:pPr marL="457200" indent="-457200">
              <a:buFont typeface="Arial" panose="020B0604020202020204" pitchFamily="34" charset="0"/>
              <a:buChar char="•"/>
            </a:pPr>
            <a:r>
              <a:rPr lang="en-US" sz="2800" baseline="0" dirty="0" smtClean="0">
                <a:solidFill>
                  <a:srgbClr val="036CB6"/>
                </a:solidFill>
              </a:rPr>
              <a:t>Distribution of workload over 12 months</a:t>
            </a:r>
          </a:p>
          <a:p>
            <a:pPr marL="457200" indent="-457200">
              <a:buFont typeface="Arial" panose="020B0604020202020204" pitchFamily="34" charset="0"/>
              <a:buChar char="•"/>
            </a:pPr>
            <a:r>
              <a:rPr lang="en-US" sz="2800" baseline="0" dirty="0" smtClean="0">
                <a:solidFill>
                  <a:srgbClr val="036CB6"/>
                </a:solidFill>
              </a:rPr>
              <a:t>Automated notifications and reminders</a:t>
            </a:r>
          </a:p>
          <a:p>
            <a:pPr marL="457200" indent="-457200">
              <a:buFont typeface="Arial" panose="020B0604020202020204" pitchFamily="34" charset="0"/>
              <a:buChar char="•"/>
            </a:pPr>
            <a:r>
              <a:rPr lang="en-US" sz="2800" baseline="0" dirty="0" smtClean="0">
                <a:solidFill>
                  <a:srgbClr val="036CB6"/>
                </a:solidFill>
              </a:rPr>
              <a:t>Consolidation of information to be certified</a:t>
            </a:r>
          </a:p>
          <a:p>
            <a:pPr marL="457200" indent="-457200">
              <a:buFont typeface="Arial" panose="020B0604020202020204" pitchFamily="34" charset="0"/>
              <a:buChar char="•"/>
            </a:pPr>
            <a:r>
              <a:rPr lang="en-US" sz="2800" baseline="0" dirty="0" smtClean="0">
                <a:solidFill>
                  <a:srgbClr val="036CB6"/>
                </a:solidFill>
              </a:rPr>
              <a:t>Less administratively burdensome for </a:t>
            </a:r>
            <a:r>
              <a:rPr lang="en-US" sz="2800" baseline="0" dirty="0" err="1" smtClean="0">
                <a:solidFill>
                  <a:srgbClr val="036CB6"/>
                </a:solidFill>
              </a:rPr>
              <a:t>Pis</a:t>
            </a:r>
            <a:r>
              <a:rPr lang="en-US" sz="2800" baseline="0" dirty="0" smtClean="0">
                <a:solidFill>
                  <a:srgbClr val="036CB6"/>
                </a:solidFill>
              </a:rPr>
              <a:t> (i.e. one approval for everyone paid on an award)</a:t>
            </a:r>
          </a:p>
          <a:p>
            <a:pPr marL="457200" indent="-457200">
              <a:buFont typeface="Arial" panose="020B0604020202020204" pitchFamily="34" charset="0"/>
              <a:buChar char="•"/>
            </a:pPr>
            <a:endParaRPr lang="en-US" sz="2800" baseline="0" dirty="0" smtClean="0">
              <a:solidFill>
                <a:srgbClr val="036CB6"/>
              </a:solidFill>
            </a:endParaRPr>
          </a:p>
          <a:p>
            <a:pPr marL="457200" indent="-457200">
              <a:buFont typeface="Arial" panose="020B0604020202020204" pitchFamily="34" charset="0"/>
              <a:buChar char="•"/>
            </a:pPr>
            <a:endParaRPr lang="en-US" sz="3200" baseline="0" dirty="0" smtClean="0">
              <a:solidFill>
                <a:srgbClr val="036CB6"/>
              </a:solidFill>
            </a:endParaRPr>
          </a:p>
          <a:p>
            <a:pPr marL="457200" indent="-457200">
              <a:buFont typeface="Arial" panose="020B0604020202020204" pitchFamily="34" charset="0"/>
              <a:buChar char="•"/>
            </a:pPr>
            <a:endParaRPr lang="en-US" sz="3200" b="1" baseline="0" dirty="0" smtClean="0">
              <a:solidFill>
                <a:srgbClr val="036CB6"/>
              </a:solidFill>
            </a:endParaRPr>
          </a:p>
        </p:txBody>
      </p:sp>
    </p:spTree>
    <p:extLst>
      <p:ext uri="{BB962C8B-B14F-4D97-AF65-F5344CB8AC3E}">
        <p14:creationId xmlns:p14="http://schemas.microsoft.com/office/powerpoint/2010/main" val="133204520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FULLPATHNAME" val=" "/>
  <p:tag name="CURRENTADDINVERSION" val="1.1.06"/>
  <p:tag name="KEYWORDS" val="508059LO.ppt"/>
  <p:tag name="LP_D6D1F643B41B4D918D2E72C49753F075" val="38740.5269907407"/>
  <p:tag name="LP_6229425E57514813A361572BBDD0CEFD" val="38740.5298148148"/>
</p:tagLst>
</file>

<file path=ppt/theme/theme1.xml><?xml version="1.0" encoding="utf-8"?>
<a:theme xmlns:a="http://schemas.openxmlformats.org/drawingml/2006/main" name="Indian Presentation 10-23-2012 -EM">
  <a:themeElements>
    <a:clrScheme name="UCRTemplate2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UCRTemplate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UCRTemplate2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UCRTemplate2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UCRTemplate2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UCRTemplate2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UCRTemplate2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UCRTemplate2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UCRTemplate2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UCRTemplate2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UCRTemplate2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UCRTemplate2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documentManagement>
    <Engagement_x0020_MD xmlns="e497b1db-a13e-4ee7-9197-b96be736c43f" xsi:nil="true"/>
    <Contract_x0020_Comments xmlns="e497b1db-a13e-4ee7-9197-b96be736c43f" xsi:nil="true"/>
    <m2ad1529b76b46e4aab97fb1baf39063 xmlns="e497b1db-a13e-4ee7-9197-b96be736c43f">
      <Terms xmlns="http://schemas.microsoft.com/office/infopath/2007/PartnerControls">
        <TermInfo xmlns="http://schemas.microsoft.com/office/infopath/2007/PartnerControls">
          <TermName xmlns="http://schemas.microsoft.com/office/infopath/2007/PartnerControls">Analysis and Workpapers</TermName>
          <TermId xmlns="http://schemas.microsoft.com/office/infopath/2007/PartnerControls">98f50a5b-730f-4e00-85ba-0d5573a9d2bc</TermId>
        </TermInfo>
      </Terms>
    </m2ad1529b76b46e4aab97fb1baf39063>
    <Client xmlns="e497b1db-a13e-4ee7-9197-b96be736c43f" xsi:nil="true"/>
    <Engagement_x0020_Manager xmlns="e497b1db-a13e-4ee7-9197-b96be736c43f" xsi:nil="true"/>
    <Billing_x0020_Manager xmlns="e497b1db-a13e-4ee7-9197-b96be736c43f" xsi:nil="true"/>
    <Service_x0020_Line xmlns="e497b1db-a13e-4ee7-9197-b96be736c43f" xsi:nil="true"/>
    <Huron_x0020_State xmlns="e497b1db-a13e-4ee7-9197-b96be736c43f" xsi:nil="true"/>
    <Final_x0020_Date xmlns="e497b1db-a13e-4ee7-9197-b96be736c43f" xsi:nil="true"/>
    <Given_x0020_To_x0020_Client xmlns="e497b1db-a13e-4ee7-9197-b96be736c43f">No</Given_x0020_To_x0020_Client>
    <Document_x0020_Status xmlns="e497b1db-a13e-4ee7-9197-b96be736c43f">WIP</Document_x0020_Status>
    <Engagement xmlns="e497b1db-a13e-4ee7-9197-b96be736c43f" xsi:nil="true"/>
    <Begin_x0020_Date xmlns="e497b1db-a13e-4ee7-9197-b96be736c43f" xsi:nil="true"/>
    <TaxCatchAll xmlns="e497b1db-a13e-4ee7-9197-b96be736c43f">
      <Value>65</Value>
      <Value>4</Value>
      <Value>1</Value>
    </TaxCatchAll>
    <Engagement_x0020_Name xmlns="e497b1db-a13e-4ee7-9197-b96be736c43f" xsi:nil="true"/>
    <g70dec96ccbb4999b9437aaec2c08ec9 xmlns="e497b1db-a13e-4ee7-9197-b96be736c43f">
      <Terms xmlns="http://schemas.microsoft.com/office/infopath/2007/PartnerControls">
        <TermInfo xmlns="http://schemas.microsoft.com/office/infopath/2007/PartnerControls">
          <TermName xmlns="http://schemas.microsoft.com/office/infopath/2007/PartnerControls">Higher Education ＆ Life Sciences</TermName>
          <TermId xmlns="http://schemas.microsoft.com/office/infopath/2007/PartnerControls">3fe7fb3d-3170-4d9b-a0f4-489f213d23f4</TermId>
        </TermInfo>
      </Terms>
    </g70dec96ccbb4999b9437aaec2c08ec9>
    <TaxKeywordTaxHTField xmlns="e497b1db-a13e-4ee7-9197-b96be736c43f">
      <Terms xmlns="http://schemas.microsoft.com/office/infopath/2007/PartnerControls">
        <TermInfo xmlns="http://schemas.microsoft.com/office/infopath/2007/PartnerControls">
          <TermName xmlns="http://schemas.microsoft.com/office/infopath/2007/PartnerControls">Education PPT deck template</TermName>
          <TermId xmlns="http://schemas.microsoft.com/office/infopath/2007/PartnerControls">569cd591-a6a2-4f87-b3e5-07c7560814f9</TermId>
        </TermInfo>
      </Terms>
    </TaxKeywordTaxHTField>
    <Huron_x0020_Country xmlns="e497b1db-a13e-4ee7-9197-b96be736c43f" xsi:nil="true"/>
    <_dlc_DocId xmlns="e497b1db-a13e-4ee7-9197-b96be736c43f">ZZ3N2KNH64PS-2709-140</_dlc_DocId>
    <_dlc_DocIdUrl xmlns="e497b1db-a13e-4ee7-9197-b96be736c43f">
      <Url>https://omega.huronconsultinggroup.com/hec/hels/eng/05760/05760-002/_layouts/DocIdRedir.aspx?ID=ZZ3N2KNH64PS-2709-140</Url>
      <Description>ZZ3N2KNH64PS-2709-140</Description>
    </_dlc_DocIdUrl>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Receiver>
    <Name/>
    <Synchronization>Asynchronous</Synchronization>
    <Type>10002</Type>
    <SequenceNumber>10000</SequenceNumber>
    <Assembly>HCGCascadingMetadata, Version=1.0.0.0, Culture=neutral, PublicKeyToken=fef11715a425316d</Assembly>
    <Class>HCGCascadingMetadata.HCGDocReceiver</Class>
    <Data/>
    <Filter/>
  </Receiver>
</spe:Receivers>
</file>

<file path=customXml/item3.xml><?xml version="1.0" encoding="utf-8"?>
<?mso-contentType ?>
<SharedContentType xmlns="Microsoft.SharePoint.Taxonomy.ContentTypeSync" SourceId="be221cdd-541e-4561-82f5-28d26c3c7d2e" ContentTypeId="0x0101007CA655B1FCB135478CAA214C2412228E01" PreviousValue="false"/>
</file>

<file path=customXml/item4.xml><?xml version="1.0" encoding="utf-8"?>
<ct:contentTypeSchema xmlns:ct="http://schemas.microsoft.com/office/2006/metadata/contentType" xmlns:ma="http://schemas.microsoft.com/office/2006/metadata/properties/metaAttributes" ct:_="" ma:_="" ma:contentTypeName="Consulting Services Document" ma:contentTypeID="0x0101007CA655B1FCB135478CAA214C2412228E0100A2C4E522D2D7314DAA7DAAA81C5197AA" ma:contentTypeVersion="79" ma:contentTypeDescription="" ma:contentTypeScope="" ma:versionID="8b79cea0a19b5c31e9a594c60f674005">
  <xsd:schema xmlns:xsd="http://www.w3.org/2001/XMLSchema" xmlns:xs="http://www.w3.org/2001/XMLSchema" xmlns:p="http://schemas.microsoft.com/office/2006/metadata/properties" xmlns:ns2="e497b1db-a13e-4ee7-9197-b96be736c43f" targetNamespace="http://schemas.microsoft.com/office/2006/metadata/properties" ma:root="true" ma:fieldsID="c014cf85ac977fc2cf588c5773b99ad7" ns2:_="">
    <xsd:import namespace="e497b1db-a13e-4ee7-9197-b96be736c43f"/>
    <xsd:element name="properties">
      <xsd:complexType>
        <xsd:sequence>
          <xsd:element name="documentManagement">
            <xsd:complexType>
              <xsd:all>
                <xsd:element ref="ns2:Document_x0020_Status" minOccurs="0"/>
                <xsd:element ref="ns2:Client" minOccurs="0"/>
                <xsd:element ref="ns2:Engagement" minOccurs="0"/>
                <xsd:element ref="ns2:Engagement_x0020_Name" minOccurs="0"/>
                <xsd:element ref="ns2:Begin_x0020_Date" minOccurs="0"/>
                <xsd:element ref="ns2:Final_x0020_Date" minOccurs="0"/>
                <xsd:element ref="ns2:Engagement_x0020_Manager" minOccurs="0"/>
                <xsd:element ref="ns2:Engagement_x0020_MD" minOccurs="0"/>
                <xsd:element ref="ns2:Billing_x0020_Manager" minOccurs="0"/>
                <xsd:element ref="ns2:Service_x0020_Line" minOccurs="0"/>
                <xsd:element ref="ns2:Huron_x0020_State" minOccurs="0"/>
                <xsd:element ref="ns2:Huron_x0020_Country" minOccurs="0"/>
                <xsd:element ref="ns2:Contract_x0020_Comments" minOccurs="0"/>
                <xsd:element ref="ns2:Given_x0020_To_x0020_Client" minOccurs="0"/>
                <xsd:element ref="ns2:TaxCatchAllLabel" minOccurs="0"/>
                <xsd:element ref="ns2:_dlc_DocIdUrl" minOccurs="0"/>
                <xsd:element ref="ns2:_dlc_DocIdPersistId" minOccurs="0"/>
                <xsd:element ref="ns2:TaxCatchAll" minOccurs="0"/>
                <xsd:element ref="ns2:g70dec96ccbb4999b9437aaec2c08ec9" minOccurs="0"/>
                <xsd:element ref="ns2:m2ad1529b76b46e4aab97fb1baf39063" minOccurs="0"/>
                <xsd:element ref="ns2:TaxKeywordTaxHTField" minOccurs="0"/>
                <xsd:element ref="ns2:_dlc_Doc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497b1db-a13e-4ee7-9197-b96be736c43f" elementFormDefault="qualified">
    <xsd:import namespace="http://schemas.microsoft.com/office/2006/documentManagement/types"/>
    <xsd:import namespace="http://schemas.microsoft.com/office/infopath/2007/PartnerControls"/>
    <xsd:element name="Document_x0020_Status" ma:index="4" nillable="true" ma:displayName="Document Status" ma:default="WIP" ma:format="Dropdown" ma:internalName="Document_x0020_Status">
      <xsd:simpleType>
        <xsd:restriction base="dms:Choice">
          <xsd:enumeration value="WIP"/>
          <xsd:enumeration value="Final"/>
        </xsd:restriction>
      </xsd:simpleType>
    </xsd:element>
    <xsd:element name="Client" ma:index="5" nillable="true" ma:displayName="Client" ma:internalName="Client">
      <xsd:simpleType>
        <xsd:restriction base="dms:Text">
          <xsd:maxLength value="255"/>
        </xsd:restriction>
      </xsd:simpleType>
    </xsd:element>
    <xsd:element name="Engagement" ma:index="6" nillable="true" ma:displayName="Engagement No" ma:internalName="Engagement" ma:readOnly="false">
      <xsd:simpleType>
        <xsd:restriction base="dms:Text">
          <xsd:maxLength value="255"/>
        </xsd:restriction>
      </xsd:simpleType>
    </xsd:element>
    <xsd:element name="Engagement_x0020_Name" ma:index="7" nillable="true" ma:displayName="Engagement Name" ma:internalName="Engagement_x0020_Name">
      <xsd:simpleType>
        <xsd:restriction base="dms:Text">
          <xsd:maxLength value="255"/>
        </xsd:restriction>
      </xsd:simpleType>
    </xsd:element>
    <xsd:element name="Begin_x0020_Date" ma:index="8" nillable="true" ma:displayName="Engagement Start" ma:format="DateOnly" ma:internalName="Begin_x0020_Date" ma:readOnly="false">
      <xsd:simpleType>
        <xsd:restriction base="dms:DateTime"/>
      </xsd:simpleType>
    </xsd:element>
    <xsd:element name="Final_x0020_Date" ma:index="9" nillable="true" ma:displayName="Engagement End" ma:format="DateOnly" ma:internalName="Final_x0020_Date" ma:readOnly="false">
      <xsd:simpleType>
        <xsd:restriction base="dms:DateTime"/>
      </xsd:simpleType>
    </xsd:element>
    <xsd:element name="Engagement_x0020_Manager" ma:index="10" nillable="true" ma:displayName="Project Director" ma:internalName="Engagement_x0020_Manager" ma:readOnly="false">
      <xsd:simpleType>
        <xsd:restriction base="dms:Text">
          <xsd:maxLength value="255"/>
        </xsd:restriction>
      </xsd:simpleType>
    </xsd:element>
    <xsd:element name="Engagement_x0020_MD" ma:index="11" nillable="true" ma:displayName="Engagement MD" ma:internalName="Engagement_x0020_MD">
      <xsd:simpleType>
        <xsd:restriction base="dms:Text">
          <xsd:maxLength value="255"/>
        </xsd:restriction>
      </xsd:simpleType>
    </xsd:element>
    <xsd:element name="Billing_x0020_Manager" ma:index="12" nillable="true" ma:displayName="Billing Manager" ma:internalName="Billing_x0020_Manager">
      <xsd:simpleType>
        <xsd:restriction base="dms:Text">
          <xsd:maxLength value="255"/>
        </xsd:restriction>
      </xsd:simpleType>
    </xsd:element>
    <xsd:element name="Service_x0020_Line" ma:index="13" nillable="true" ma:displayName="Service Line" ma:internalName="Service_x0020_Line">
      <xsd:simpleType>
        <xsd:restriction base="dms:Text">
          <xsd:maxLength value="255"/>
        </xsd:restriction>
      </xsd:simpleType>
    </xsd:element>
    <xsd:element name="Huron_x0020_State" ma:index="14" nillable="true" ma:displayName="State" ma:internalName="Huron_x0020_State" ma:readOnly="false">
      <xsd:simpleType>
        <xsd:restriction base="dms:Text">
          <xsd:maxLength value="255"/>
        </xsd:restriction>
      </xsd:simpleType>
    </xsd:element>
    <xsd:element name="Huron_x0020_Country" ma:index="15" nillable="true" ma:displayName="Country" ma:internalName="Huron_x0020_Country" ma:readOnly="false">
      <xsd:simpleType>
        <xsd:restriction base="dms:Text">
          <xsd:maxLength value="255"/>
        </xsd:restriction>
      </xsd:simpleType>
    </xsd:element>
    <xsd:element name="Contract_x0020_Comments" ma:index="16" nillable="true" ma:displayName="Contract Comments" ma:internalName="Contract_x0020_Comments">
      <xsd:simpleType>
        <xsd:restriction base="dms:Note">
          <xsd:maxLength value="255"/>
        </xsd:restriction>
      </xsd:simpleType>
    </xsd:element>
    <xsd:element name="Given_x0020_To_x0020_Client" ma:index="17" nillable="true" ma:displayName="Given To Client" ma:default="No" ma:format="Dropdown" ma:internalName="Given_x0020_To_x0020_Client">
      <xsd:simpleType>
        <xsd:restriction base="dms:Choice">
          <xsd:enumeration value="No"/>
          <xsd:enumeration value="Yes"/>
        </xsd:restriction>
      </xsd:simpleType>
    </xsd:element>
    <xsd:element name="TaxCatchAllLabel" ma:index="22" nillable="true" ma:displayName="Taxonomy Catch All Column1" ma:hidden="true" ma:list="{03b4eed6-b18a-4f79-badb-30056d09a7a1}" ma:internalName="TaxCatchAllLabel" ma:readOnly="true" ma:showField="CatchAllDataLabel" ma:web="2accb301-ab39-43dd-a036-49353387bc16">
      <xsd:complexType>
        <xsd:complexContent>
          <xsd:extension base="dms:MultiChoiceLookup">
            <xsd:sequence>
              <xsd:element name="Value" type="dms:Lookup" maxOccurs="unbounded" minOccurs="0" nillable="true"/>
            </xsd:sequence>
          </xsd:extension>
        </xsd:complexContent>
      </xsd:complexType>
    </xsd:element>
    <xsd:element name="_dlc_DocIdUrl" ma:index="23"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4" nillable="true" ma:displayName="Persist ID" ma:description="Keep ID on add." ma:hidden="true" ma:internalName="_dlc_DocIdPersistId" ma:readOnly="true">
      <xsd:simpleType>
        <xsd:restriction base="dms:Boolean"/>
      </xsd:simpleType>
    </xsd:element>
    <xsd:element name="TaxCatchAll" ma:index="25" nillable="true" ma:displayName="Taxonomy Catch All Column" ma:hidden="true" ma:list="{03b4eed6-b18a-4f79-badb-30056d09a7a1}" ma:internalName="TaxCatchAll" ma:showField="CatchAllData" ma:web="2accb301-ab39-43dd-a036-49353387bc16">
      <xsd:complexType>
        <xsd:complexContent>
          <xsd:extension base="dms:MultiChoiceLookup">
            <xsd:sequence>
              <xsd:element name="Value" type="dms:Lookup" maxOccurs="unbounded" minOccurs="0" nillable="true"/>
            </xsd:sequence>
          </xsd:extension>
        </xsd:complexContent>
      </xsd:complexType>
    </xsd:element>
    <xsd:element name="g70dec96ccbb4999b9437aaec2c08ec9" ma:index="26" nillable="true" ma:taxonomy="true" ma:internalName="g70dec96ccbb4999b9437aaec2c08ec9" ma:taxonomyFieldName="Area" ma:displayName="Area" ma:readOnly="false" ma:default="1033;#Higher Education ＆ Life Sciences|3fe7fb3d-3170-4d9b-a0f4-489f213d23f4" ma:fieldId="{070dec96-ccbb-4999-b943-7aaec2c08ec9}" ma:sspId="be221cdd-541e-4561-82f5-28d26c3c7d2e" ma:termSetId="db376cbe-cbca-4152-b663-6f3018acd9f7" ma:anchorId="00000000-0000-0000-0000-000000000000" ma:open="false" ma:isKeyword="false">
      <xsd:complexType>
        <xsd:sequence>
          <xsd:element ref="pc:Terms" minOccurs="0" maxOccurs="1"/>
        </xsd:sequence>
      </xsd:complexType>
    </xsd:element>
    <xsd:element name="m2ad1529b76b46e4aab97fb1baf39063" ma:index="28" ma:taxonomy="true" ma:internalName="m2ad1529b76b46e4aab97fb1baf39063" ma:taxonomyFieldName="Class" ma:displayName="Class" ma:readOnly="false" ma:default="" ma:fieldId="{62ad1529-b76b-46e4-aab9-7fb1baf39063}" ma:sspId="be221cdd-541e-4561-82f5-28d26c3c7d2e" ma:termSetId="741defdb-dc5a-4d4d-8561-386e25c3f09d" ma:anchorId="00000000-0000-0000-0000-000000000000" ma:open="false" ma:isKeyword="false">
      <xsd:complexType>
        <xsd:sequence>
          <xsd:element ref="pc:Terms" minOccurs="0" maxOccurs="1"/>
        </xsd:sequence>
      </xsd:complexType>
    </xsd:element>
    <xsd:element name="TaxKeywordTaxHTField" ma:index="30" nillable="true" ma:taxonomy="true" ma:internalName="TaxKeywordTaxHTField" ma:taxonomyFieldName="TaxKeyword" ma:displayName="Enterprise Keywords" ma:fieldId="{23f27201-bee3-471e-b2e7-b64fd8b7ca38}" ma:taxonomyMulti="true" ma:sspId="be221cdd-541e-4561-82f5-28d26c3c7d2e" ma:termSetId="00000000-0000-0000-0000-000000000000" ma:anchorId="00000000-0000-0000-0000-000000000000" ma:open="true" ma:isKeyword="true">
      <xsd:complexType>
        <xsd:sequence>
          <xsd:element ref="pc:Terms" minOccurs="0" maxOccurs="1"/>
        </xsd:sequence>
      </xsd:complexType>
    </xsd:element>
    <xsd:element name="_dlc_DocId" ma:index="31" nillable="true" ma:displayName="Document ID Value" ma:description="The value of the document ID assigned to this item." ma:internalName="_dlc_DocId"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7"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mso-contentType ?>
<FormTemplates xmlns="http://schemas.microsoft.com/sharepoint/v3/contenttype/forms">
  <Display>HCGDocViewForm</Display>
  <Edit>HCGDocEditForm</Edit>
</FormTemplates>
</file>

<file path=customXml/itemProps1.xml><?xml version="1.0" encoding="utf-8"?>
<ds:datastoreItem xmlns:ds="http://schemas.openxmlformats.org/officeDocument/2006/customXml" ds:itemID="{2349BAC7-BF5C-4B78-AF19-494F732F186F}">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e497b1db-a13e-4ee7-9197-b96be736c43f"/>
    <ds:schemaRef ds:uri="http://www.w3.org/XML/1998/namespace"/>
    <ds:schemaRef ds:uri="http://purl.org/dc/dcmitype/"/>
  </ds:schemaRefs>
</ds:datastoreItem>
</file>

<file path=customXml/itemProps2.xml><?xml version="1.0" encoding="utf-8"?>
<ds:datastoreItem xmlns:ds="http://schemas.openxmlformats.org/officeDocument/2006/customXml" ds:itemID="{89BDA6DB-BF82-474D-8AB1-D81D66172067}">
  <ds:schemaRefs>
    <ds:schemaRef ds:uri="http://schemas.microsoft.com/sharepoint/events"/>
  </ds:schemaRefs>
</ds:datastoreItem>
</file>

<file path=customXml/itemProps3.xml><?xml version="1.0" encoding="utf-8"?>
<ds:datastoreItem xmlns:ds="http://schemas.openxmlformats.org/officeDocument/2006/customXml" ds:itemID="{F439C6F7-DB24-4132-B52F-EF1D359FB49F}">
  <ds:schemaRefs>
    <ds:schemaRef ds:uri="Microsoft.SharePoint.Taxonomy.ContentTypeSync"/>
  </ds:schemaRefs>
</ds:datastoreItem>
</file>

<file path=customXml/itemProps4.xml><?xml version="1.0" encoding="utf-8"?>
<ds:datastoreItem xmlns:ds="http://schemas.openxmlformats.org/officeDocument/2006/customXml" ds:itemID="{18CC82D4-BF67-4383-96A7-62EBDC87754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497b1db-a13e-4ee7-9197-b96be736c43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5.xml><?xml version="1.0" encoding="utf-8"?>
<ds:datastoreItem xmlns:ds="http://schemas.openxmlformats.org/officeDocument/2006/customXml" ds:itemID="{CE33A0A9-3C54-42FB-AE43-FC32736401D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77128</TotalTime>
  <Words>1443</Words>
  <Application>Microsoft Office PowerPoint</Application>
  <PresentationFormat>On-screen Show (4:3)</PresentationFormat>
  <Paragraphs>281</Paragraphs>
  <Slides>29</Slides>
  <Notes>29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ＭＳ Ｐゴシック</vt:lpstr>
      <vt:lpstr>Arial</vt:lpstr>
      <vt:lpstr>Arial Narrow</vt:lpstr>
      <vt:lpstr>Courier New</vt:lpstr>
      <vt:lpstr>Times New Roman</vt:lpstr>
      <vt:lpstr>Wingdings</vt:lpstr>
      <vt:lpstr>Indian Presentation 10-23-2012 -EM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Huron Education PowerPoint Presentation</dc:title>
  <dc:creator>Suzanne Deveney</dc:creator>
  <cp:keywords>Education PPT deck template</cp:keywords>
  <cp:lastModifiedBy>Bobbi McCracken</cp:lastModifiedBy>
  <cp:revision>2364</cp:revision>
  <cp:lastPrinted>2014-12-16T23:33:41Z</cp:lastPrinted>
  <dcterms:created xsi:type="dcterms:W3CDTF">2011-01-30T05:18:04Z</dcterms:created>
  <dcterms:modified xsi:type="dcterms:W3CDTF">2017-01-26T02:02:45Z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0x0101007CA655B1FCB135478CAA214C2412228E0100A2C4E522D2D7314DAA7DAAA81C5197AA</vt:lpwstr>
  </property>
  <property fmtid="{D5CDD505-2E9C-101B-9397-08002B2CF9AE}" pid="3" name="Order">
    <vt:r8>22300</vt:r8>
  </property>
  <property fmtid="{D5CDD505-2E9C-101B-9397-08002B2CF9AE}" pid="4" name="TaxKeyword">
    <vt:lpwstr>65;#Education PPT deck template|569cd591-a6a2-4f87-b3e5-07c7560814f9</vt:lpwstr>
  </property>
  <property fmtid="{D5CDD505-2E9C-101B-9397-08002B2CF9AE}" pid="5" name="_dlc_DocIdItemGuid">
    <vt:lpwstr>12ae93d1-fae6-4fb9-b3e0-ea58728c2cbe</vt:lpwstr>
  </property>
  <property fmtid="{D5CDD505-2E9C-101B-9397-08002B2CF9AE}" pid="6" name="Class">
    <vt:lpwstr>4;#Analysis and Workpapers|98f50a5b-730f-4e00-85ba-0d5573a9d2bc</vt:lpwstr>
  </property>
  <property fmtid="{D5CDD505-2E9C-101B-9397-08002B2CF9AE}" pid="7" name="Area">
    <vt:lpwstr>1;#Higher Education ＆ Life Sciences|3fe7fb3d-3170-4d9b-a0f4-489f213d23f4</vt:lpwstr>
  </property>
</Properties>
</file>