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0" r:id="rId5"/>
  </p:sldMasterIdLst>
  <p:notesMasterIdLst>
    <p:notesMasterId r:id="rId38"/>
  </p:notesMasterIdLst>
  <p:handoutMasterIdLst>
    <p:handoutMasterId r:id="rId39"/>
  </p:handoutMasterIdLst>
  <p:sldIdLst>
    <p:sldId id="280" r:id="rId6"/>
    <p:sldId id="284" r:id="rId7"/>
    <p:sldId id="290" r:id="rId8"/>
    <p:sldId id="291" r:id="rId9"/>
    <p:sldId id="295" r:id="rId10"/>
    <p:sldId id="318" r:id="rId11"/>
    <p:sldId id="317" r:id="rId12"/>
    <p:sldId id="299" r:id="rId13"/>
    <p:sldId id="306" r:id="rId14"/>
    <p:sldId id="307" r:id="rId15"/>
    <p:sldId id="298" r:id="rId16"/>
    <p:sldId id="326" r:id="rId17"/>
    <p:sldId id="309" r:id="rId18"/>
    <p:sldId id="311" r:id="rId19"/>
    <p:sldId id="320" r:id="rId20"/>
    <p:sldId id="313" r:id="rId21"/>
    <p:sldId id="314" r:id="rId22"/>
    <p:sldId id="300" r:id="rId23"/>
    <p:sldId id="323" r:id="rId24"/>
    <p:sldId id="301" r:id="rId25"/>
    <p:sldId id="322" r:id="rId26"/>
    <p:sldId id="324" r:id="rId27"/>
    <p:sldId id="325" r:id="rId28"/>
    <p:sldId id="327" r:id="rId29"/>
    <p:sldId id="319" r:id="rId30"/>
    <p:sldId id="312" r:id="rId31"/>
    <p:sldId id="315" r:id="rId32"/>
    <p:sldId id="304" r:id="rId33"/>
    <p:sldId id="305" r:id="rId34"/>
    <p:sldId id="321" r:id="rId35"/>
    <p:sldId id="297" r:id="rId36"/>
    <p:sldId id="282"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EA4D97"/>
    <a:srgbClr val="F47735"/>
    <a:srgbClr val="C74D97"/>
    <a:srgbClr val="CE2D75"/>
    <a:srgbClr val="E07735"/>
    <a:srgbClr val="CC006A"/>
    <a:srgbClr val="676767"/>
    <a:srgbClr val="009CDB"/>
    <a:srgbClr val="00A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8757" autoAdjust="0"/>
  </p:normalViewPr>
  <p:slideViewPr>
    <p:cSldViewPr snapToGrid="0">
      <p:cViewPr>
        <p:scale>
          <a:sx n="110" d="100"/>
          <a:sy n="110" d="100"/>
        </p:scale>
        <p:origin x="-1812" y="-210"/>
      </p:cViewPr>
      <p:guideLst>
        <p:guide orient="horz" pos="2160"/>
        <p:guide pos="54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512" tIns="46756" rIns="93512" bIns="46756"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512" tIns="46756" rIns="93512" bIns="46756" rtlCol="0"/>
          <a:lstStyle>
            <a:lvl1pPr algn="r">
              <a:defRPr sz="1200"/>
            </a:lvl1pPr>
          </a:lstStyle>
          <a:p>
            <a:fld id="{53CBBD65-146B-EC4C-83B5-8EBFCB408712}" type="datetimeFigureOut">
              <a:rPr lang="en-US" smtClean="0"/>
              <a:pPr/>
              <a:t>5/23/2018</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512" tIns="46756" rIns="93512" bIns="467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512" tIns="46756" rIns="93512" bIns="46756" rtlCol="0" anchor="b"/>
          <a:lstStyle>
            <a:lvl1pPr algn="r">
              <a:defRPr sz="1200"/>
            </a:lvl1pPr>
          </a:lstStyle>
          <a:p>
            <a:fld id="{2DC9DDE9-F6B5-BA4A-B655-C30707047FB1}" type="slidenum">
              <a:rPr lang="en-US" smtClean="0"/>
              <a:pPr/>
              <a:t>‹#›</a:t>
            </a:fld>
            <a:endParaRPr lang="en-US" dirty="0"/>
          </a:p>
        </p:txBody>
      </p:sp>
    </p:spTree>
    <p:extLst>
      <p:ext uri="{BB962C8B-B14F-4D97-AF65-F5344CB8AC3E}">
        <p14:creationId xmlns:p14="http://schemas.microsoft.com/office/powerpoint/2010/main" val="971497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512" tIns="46756" rIns="93512" bIns="4675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512" tIns="46756" rIns="93512" bIns="46756" rtlCol="0"/>
          <a:lstStyle>
            <a:lvl1pPr algn="r">
              <a:defRPr sz="1200"/>
            </a:lvl1pPr>
          </a:lstStyle>
          <a:p>
            <a:fld id="{8F06CC86-58EB-5F4B-A4A2-39B6E15C8016}" type="datetimeFigureOut">
              <a:rPr lang="en-US"/>
              <a:pPr/>
              <a:t>5/23/2018</a:t>
            </a:fld>
            <a:endParaRPr lang="en-US" dirty="0"/>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3512" tIns="46756" rIns="93512" bIns="4675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512" tIns="46756" rIns="93512" bIns="467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512" tIns="46756" rIns="93512" bIns="467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512" tIns="46756" rIns="93512" bIns="46756" rtlCol="0" anchor="b"/>
          <a:lstStyle>
            <a:lvl1pPr algn="r">
              <a:defRPr sz="1200"/>
            </a:lvl1pPr>
          </a:lstStyle>
          <a:p>
            <a:fld id="{3C2D5646-A00B-3942-B201-4EB41B9B77BE}" type="slidenum">
              <a:rPr/>
              <a:pPr/>
              <a:t>‹#›</a:t>
            </a:fld>
            <a:endParaRPr lang="en-US" dirty="0"/>
          </a:p>
        </p:txBody>
      </p:sp>
    </p:spTree>
    <p:extLst>
      <p:ext uri="{BB962C8B-B14F-4D97-AF65-F5344CB8AC3E}">
        <p14:creationId xmlns:p14="http://schemas.microsoft.com/office/powerpoint/2010/main" val="1070718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11</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12</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13</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14</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15</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16</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17</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18</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19</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20</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3</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21</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22</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23</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24</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25</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26</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27</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28</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29</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30</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4</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31</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5</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6</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7</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3C2D5646-A00B-3942-B201-4EB41B9B77BE}" type="slidenum">
              <a:rPr lang="en-US" smtClean="0"/>
              <a:pPr/>
              <a:t>8</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9</a:t>
            </a:fld>
            <a:endParaRPr lang="en-US" dirty="0"/>
          </a:p>
        </p:txBody>
      </p:sp>
    </p:spTree>
    <p:extLst>
      <p:ext uri="{BB962C8B-B14F-4D97-AF65-F5344CB8AC3E}">
        <p14:creationId xmlns:p14="http://schemas.microsoft.com/office/powerpoint/2010/main" val="325234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10</a:t>
            </a:fld>
            <a:endParaRPr lang="en-US" dirty="0"/>
          </a:p>
        </p:txBody>
      </p:sp>
    </p:spTree>
    <p:extLst>
      <p:ext uri="{BB962C8B-B14F-4D97-AF65-F5344CB8AC3E}">
        <p14:creationId xmlns:p14="http://schemas.microsoft.com/office/powerpoint/2010/main" val="325234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Content Placeholder 5"/>
          <p:cNvSpPr>
            <a:spLocks noGrp="1"/>
          </p:cNvSpPr>
          <p:nvPr>
            <p:ph sz="quarter" idx="13" hasCustomPrompt="1"/>
          </p:nvPr>
        </p:nvSpPr>
        <p:spPr>
          <a:xfrm>
            <a:off x="454881" y="535602"/>
            <a:ext cx="5448080" cy="1027974"/>
          </a:xfrm>
          <a:prstGeom prst="rect">
            <a:avLst/>
          </a:prstGeom>
        </p:spPr>
        <p:txBody>
          <a:bodyPr lIns="0" tIns="0" rIns="0" bIns="0">
            <a:spAutoFit/>
          </a:bodyPr>
          <a:lstStyle>
            <a:lvl1pPr marL="0" indent="0">
              <a:lnSpc>
                <a:spcPct val="82000"/>
              </a:lnSpc>
              <a:buNone/>
              <a:defRPr lang="en-US" sz="4000" b="0" i="0" baseline="0" smtClean="0">
                <a:solidFill>
                  <a:schemeClr val="bg1"/>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Divider Title Goes Here</a:t>
            </a:r>
            <a:br>
              <a:rPr lang="en-US" dirty="0" smtClean="0"/>
            </a:br>
            <a:endParaRPr lang="en-US" dirty="0" smtClean="0"/>
          </a:p>
        </p:txBody>
      </p:sp>
      <p:pic>
        <p:nvPicPr>
          <p:cNvPr id="5" name="Picture 4" descr="ppt_2016-03.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ppt_2016-04.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lvl1pPr>
              <a:defRPr sz="44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en-US" altLang="en-US">
              <a:solidFill>
                <a:srgbClr val="FFFFCC"/>
              </a:solidFill>
            </a:endParaRPr>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ltLang="en-US">
              <a:solidFill>
                <a:srgbClr val="FFFFCC"/>
              </a:solidFill>
            </a:endParaRPr>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5F5A8B04-712C-4980-9A58-3DD88DE29DA1}"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2381887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C9AE345A-F30E-405A-866F-BA3EA18CF2E4}"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6407117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2831B0F1-5EAE-4FCA-B701-02DC7742A746}"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94926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148B81DA-2B3A-4A7F-AD32-68FA0062ED24}"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912968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CC"/>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CC"/>
              </a:solidFill>
            </a:endParaRPr>
          </a:p>
        </p:txBody>
      </p:sp>
      <p:sp>
        <p:nvSpPr>
          <p:cNvPr id="9" name="Slide Number Placeholder 8"/>
          <p:cNvSpPr>
            <a:spLocks noGrp="1"/>
          </p:cNvSpPr>
          <p:nvPr>
            <p:ph type="sldNum" sz="quarter" idx="12"/>
          </p:nvPr>
        </p:nvSpPr>
        <p:spPr/>
        <p:txBody>
          <a:bodyPr/>
          <a:lstStyle>
            <a:lvl1pPr>
              <a:defRPr/>
            </a:lvl1pPr>
          </a:lstStyle>
          <a:p>
            <a:fld id="{6E4D3C9F-2E67-4484-848C-352DF2DBA9B4}"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58871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CC"/>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CC"/>
              </a:solidFill>
            </a:endParaRPr>
          </a:p>
        </p:txBody>
      </p:sp>
      <p:sp>
        <p:nvSpPr>
          <p:cNvPr id="5" name="Slide Number Placeholder 4"/>
          <p:cNvSpPr>
            <a:spLocks noGrp="1"/>
          </p:cNvSpPr>
          <p:nvPr>
            <p:ph type="sldNum" sz="quarter" idx="12"/>
          </p:nvPr>
        </p:nvSpPr>
        <p:spPr/>
        <p:txBody>
          <a:bodyPr/>
          <a:lstStyle>
            <a:lvl1pPr>
              <a:defRPr/>
            </a:lvl1pPr>
          </a:lstStyle>
          <a:p>
            <a:fld id="{82DA9F35-4361-4EB3-9848-7298E96FBF0C}"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85218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CC"/>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CC"/>
              </a:solidFill>
            </a:endParaRPr>
          </a:p>
        </p:txBody>
      </p:sp>
      <p:sp>
        <p:nvSpPr>
          <p:cNvPr id="4" name="Slide Number Placeholder 3"/>
          <p:cNvSpPr>
            <a:spLocks noGrp="1"/>
          </p:cNvSpPr>
          <p:nvPr>
            <p:ph type="sldNum" sz="quarter" idx="12"/>
          </p:nvPr>
        </p:nvSpPr>
        <p:spPr/>
        <p:txBody>
          <a:bodyPr/>
          <a:lstStyle>
            <a:lvl1pPr>
              <a:defRPr/>
            </a:lvl1pPr>
          </a:lstStyle>
          <a:p>
            <a:fld id="{4AAFA3A5-FDB7-46B5-8BCE-9AD880948DC2}"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415924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7F41C21B-459F-4EDD-AB90-9BEDE2DDBC1A}"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66081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98EC7ECB-BAFA-4F43-B491-B02B50F80F40}"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51114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896240"/>
            <a:ext cx="5448080" cy="254223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Type your highly motivational phrase here and impress </a:t>
            </a:r>
            <a:br>
              <a:rPr lang="en-US" dirty="0" smtClean="0"/>
            </a:br>
            <a:r>
              <a:rPr lang="en-US" dirty="0" smtClean="0"/>
              <a:t>all who see your presentation.</a:t>
            </a:r>
          </a:p>
        </p:txBody>
      </p:sp>
      <p:pic>
        <p:nvPicPr>
          <p:cNvPr id="5" name="Picture 4" descr="OE_PPT-COVER-02.png"/>
          <p:cNvPicPr>
            <a:picLocks noChangeAspect="1"/>
          </p:cNvPicPr>
          <p:nvPr userDrawn="1"/>
        </p:nvPicPr>
        <p:blipFill>
          <a:blip r:embed="rId2"/>
          <a:stretch>
            <a:fillRect/>
          </a:stretch>
        </p:blipFill>
        <p:spPr>
          <a:xfrm>
            <a:off x="-1920875" y="-2801938"/>
            <a:ext cx="9144000" cy="6858001"/>
          </a:xfrm>
          <a:prstGeom prst="rect">
            <a:avLst/>
          </a:prstGeom>
        </p:spPr>
      </p:pic>
    </p:spTree>
    <p:extLst>
      <p:ext uri="{BB962C8B-B14F-4D97-AF65-F5344CB8AC3E}">
        <p14:creationId xmlns:p14="http://schemas.microsoft.com/office/powerpoint/2010/main" val="16791023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259C79CF-AB10-48D3-A2D0-4B6CDBABDEA3}"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773387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20268B29-FDC8-44D4-95F7-7B30E947B29C}"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2629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896241"/>
            <a:ext cx="5448080"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important chart.</a:t>
            </a:r>
          </a:p>
        </p:txBody>
      </p:sp>
      <p:sp>
        <p:nvSpPr>
          <p:cNvPr id="10" name="Chart Placeholder 12"/>
          <p:cNvSpPr>
            <a:spLocks noGrp="1"/>
          </p:cNvSpPr>
          <p:nvPr>
            <p:ph type="chart" sz="quarter" idx="18"/>
          </p:nvPr>
        </p:nvSpPr>
        <p:spPr>
          <a:xfrm>
            <a:off x="463824" y="2214713"/>
            <a:ext cx="5439486" cy="2920460"/>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Tree>
    <p:extLst>
      <p:ext uri="{BB962C8B-B14F-4D97-AF65-F5344CB8AC3E}">
        <p14:creationId xmlns:p14="http://schemas.microsoft.com/office/powerpoint/2010/main" val="582474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911918"/>
            <a:ext cx="5448080"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Here are some charts </a:t>
            </a:r>
            <a:br>
              <a:rPr lang="en-US" dirty="0" smtClean="0"/>
            </a:br>
            <a:r>
              <a:rPr lang="en-US" dirty="0" smtClean="0"/>
              <a:t>for comparison.</a:t>
            </a:r>
          </a:p>
        </p:txBody>
      </p:sp>
      <p:sp>
        <p:nvSpPr>
          <p:cNvPr id="10" name="Chart Placeholder 12"/>
          <p:cNvSpPr>
            <a:spLocks noGrp="1"/>
          </p:cNvSpPr>
          <p:nvPr>
            <p:ph type="chart" sz="quarter" idx="18"/>
          </p:nvPr>
        </p:nvSpPr>
        <p:spPr>
          <a:xfrm>
            <a:off x="463823" y="2285269"/>
            <a:ext cx="4043989" cy="3202699"/>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6" name="Chart Placeholder 12"/>
          <p:cNvSpPr>
            <a:spLocks noGrp="1"/>
          </p:cNvSpPr>
          <p:nvPr>
            <p:ph type="chart" sz="quarter" idx="19"/>
          </p:nvPr>
        </p:nvSpPr>
        <p:spPr>
          <a:xfrm>
            <a:off x="4624552" y="2285269"/>
            <a:ext cx="4043438" cy="3202699"/>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cxnSp>
        <p:nvCxnSpPr>
          <p:cNvPr id="33" name="Straight Connector 32"/>
          <p:cNvCxnSpPr/>
          <p:nvPr userDrawn="1"/>
        </p:nvCxnSpPr>
        <p:spPr>
          <a:xfrm rot="5400000" flipH="1" flipV="1">
            <a:off x="8418133" y="6467769"/>
            <a:ext cx="136525" cy="1588"/>
          </a:xfrm>
          <a:prstGeom prst="line">
            <a:avLst/>
          </a:prstGeom>
          <a:ln w="9525" cap="flat" cmpd="sng" algn="ctr">
            <a:solidFill>
              <a:schemeClr val="bg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8210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 info">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904078"/>
            <a:ext cx="5448080"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chart has </a:t>
            </a:r>
            <a:br>
              <a:rPr lang="en-US" dirty="0" smtClean="0"/>
            </a:br>
            <a:r>
              <a:rPr lang="en-US" dirty="0" smtClean="0"/>
              <a:t>additional notes.</a:t>
            </a:r>
          </a:p>
        </p:txBody>
      </p:sp>
      <p:sp>
        <p:nvSpPr>
          <p:cNvPr id="10" name="Chart Placeholder 12"/>
          <p:cNvSpPr>
            <a:spLocks noGrp="1"/>
          </p:cNvSpPr>
          <p:nvPr>
            <p:ph type="chart" sz="quarter" idx="18"/>
          </p:nvPr>
        </p:nvSpPr>
        <p:spPr>
          <a:xfrm>
            <a:off x="463825" y="2277429"/>
            <a:ext cx="5448080" cy="3210539"/>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6035863" y="2277429"/>
            <a:ext cx="2651760" cy="3210539"/>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Go ahead and mention some details.</a:t>
            </a:r>
          </a:p>
        </p:txBody>
      </p:sp>
    </p:spTree>
    <p:extLst>
      <p:ext uri="{BB962C8B-B14F-4D97-AF65-F5344CB8AC3E}">
        <p14:creationId xmlns:p14="http://schemas.microsoft.com/office/powerpoint/2010/main" val="12159125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904079"/>
            <a:ext cx="5448080"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interesting photo.</a:t>
            </a:r>
          </a:p>
        </p:txBody>
      </p:sp>
      <p:sp>
        <p:nvSpPr>
          <p:cNvPr id="14" name="Picture Placeholder 6"/>
          <p:cNvSpPr>
            <a:spLocks noGrp="1"/>
          </p:cNvSpPr>
          <p:nvPr>
            <p:ph type="pic" sz="quarter" idx="19"/>
          </p:nvPr>
        </p:nvSpPr>
        <p:spPr>
          <a:xfrm>
            <a:off x="463125" y="2268670"/>
            <a:ext cx="5439836" cy="3305537"/>
          </a:xfrm>
          <a:prstGeom prst="rect">
            <a:avLst/>
          </a:prstGeom>
        </p:spPr>
        <p:txBody>
          <a:bodyPr lIns="0" tIns="0" rIns="0" bIns="0">
            <a:normAutofit/>
          </a:bodyPr>
          <a:lstStyle>
            <a:lvl1pPr marL="0" indent="0">
              <a:buFontTx/>
              <a:buNone/>
              <a:defRPr sz="2000" b="0" i="0" baseline="0">
                <a:solidFill>
                  <a:schemeClr val="tx2">
                    <a:lumMod val="50000"/>
                    <a:lumOff val="50000"/>
                  </a:schemeClr>
                </a:solidFill>
              </a:defRPr>
            </a:lvl1pPr>
          </a:lstStyle>
          <a:p>
            <a:endParaRPr lang="en-US" dirty="0"/>
          </a:p>
        </p:txBody>
      </p:sp>
    </p:spTree>
    <p:extLst>
      <p:ext uri="{BB962C8B-B14F-4D97-AF65-F5344CB8AC3E}">
        <p14:creationId xmlns:p14="http://schemas.microsoft.com/office/powerpoint/2010/main" val="35886327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199" y="896239"/>
            <a:ext cx="5489903" cy="4873129"/>
          </a:xfrm>
          <a:prstGeom prst="rect">
            <a:avLst/>
          </a:prstGeom>
        </p:spPr>
        <p:txBody>
          <a:bodyPr wrap="square" lIns="0" tIns="0" rIns="0" bIns="0">
            <a:spAutoFit/>
          </a:bodyPr>
          <a:lstStyle>
            <a:lvl1pPr marL="0" indent="0">
              <a:spcBef>
                <a:spcPts val="2200"/>
              </a:spcBef>
              <a:spcAft>
                <a:spcPts val="0"/>
              </a:spcAft>
              <a:buNone/>
              <a:defRPr sz="2800" b="0" i="0">
                <a:solidFill>
                  <a:srgbClr val="666666"/>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rgbClr val="666666"/>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endParaRPr lang="en-US" dirty="0"/>
          </a:p>
          <a:p>
            <a:pPr lvl="1"/>
            <a:r>
              <a:rPr lang="en-US" dirty="0" smtClean="0"/>
              <a:t>Bullet</a:t>
            </a:r>
          </a:p>
          <a:p>
            <a:pPr lvl="1"/>
            <a:r>
              <a:rPr lang="en-US" dirty="0" smtClean="0"/>
              <a:t>Bullet</a:t>
            </a:r>
          </a:p>
          <a:p>
            <a:pPr lvl="0"/>
            <a:r>
              <a:rPr lang="en-US" dirty="0" smtClean="0"/>
              <a:t>Item 2</a:t>
            </a:r>
          </a:p>
          <a:p>
            <a:pPr lvl="1"/>
            <a:r>
              <a:rPr lang="en-US" dirty="0" smtClean="0"/>
              <a:t>Bullet</a:t>
            </a:r>
          </a:p>
          <a:p>
            <a:pPr lvl="1"/>
            <a:r>
              <a:rPr lang="en-US" dirty="0" smtClean="0"/>
              <a:t>Bullet</a:t>
            </a:r>
          </a:p>
          <a:p>
            <a:pPr lvl="0"/>
            <a:r>
              <a:rPr lang="en-US" dirty="0" smtClean="0"/>
              <a:t>Item 3</a:t>
            </a:r>
          </a:p>
          <a:p>
            <a:pPr lvl="1"/>
            <a:r>
              <a:rPr lang="en-US" dirty="0" smtClean="0"/>
              <a:t>Bullet</a:t>
            </a:r>
          </a:p>
          <a:p>
            <a:pPr lvl="1"/>
            <a:r>
              <a:rPr lang="en-US" dirty="0" smtClean="0"/>
              <a:t>Bullet</a:t>
            </a:r>
          </a:p>
          <a:p>
            <a:pPr lvl="1"/>
            <a:endParaRPr lang="en-US" dirty="0" smtClean="0"/>
          </a:p>
        </p:txBody>
      </p:sp>
    </p:spTree>
    <p:extLst>
      <p:ext uri="{BB962C8B-B14F-4D97-AF65-F5344CB8AC3E}">
        <p14:creationId xmlns:p14="http://schemas.microsoft.com/office/powerpoint/2010/main" val="25696937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columns">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457200" y="896237"/>
            <a:ext cx="2651760" cy="3749040"/>
          </a:xfrm>
          <a:prstGeom prst="rect">
            <a:avLst/>
          </a:prstGeom>
        </p:spPr>
        <p:txBody>
          <a:bodyPr lIns="0" tIns="0" rIns="0" bIns="0">
            <a:noAutofit/>
          </a:bodyPr>
          <a:lstStyle>
            <a:lvl1pPr marL="0" indent="0">
              <a:spcBef>
                <a:spcPts val="1000"/>
              </a:spcBef>
              <a:buNone/>
              <a:defRPr sz="2800" b="0" i="0">
                <a:solidFill>
                  <a:srgbClr val="666666"/>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rgbClr val="666666"/>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1</a:t>
            </a:r>
          </a:p>
          <a:p>
            <a:pPr lvl="1"/>
            <a:r>
              <a:rPr lang="en-US" dirty="0" smtClean="0"/>
              <a:t>Bullet</a:t>
            </a:r>
          </a:p>
          <a:p>
            <a:pPr lvl="1"/>
            <a:r>
              <a:rPr lang="en-US" dirty="0" smtClean="0"/>
              <a:t>Bullet</a:t>
            </a:r>
          </a:p>
        </p:txBody>
      </p:sp>
      <p:sp>
        <p:nvSpPr>
          <p:cNvPr id="12" name="Content Placeholder 2"/>
          <p:cNvSpPr>
            <a:spLocks noGrp="1"/>
          </p:cNvSpPr>
          <p:nvPr>
            <p:ph idx="21" hasCustomPrompt="1"/>
          </p:nvPr>
        </p:nvSpPr>
        <p:spPr>
          <a:xfrm>
            <a:off x="3246532" y="896237"/>
            <a:ext cx="2651760" cy="3749040"/>
          </a:xfrm>
          <a:prstGeom prst="rect">
            <a:avLst/>
          </a:prstGeom>
        </p:spPr>
        <p:txBody>
          <a:bodyPr lIns="0" tIns="0" rIns="0" bIns="0">
            <a:noAutofit/>
          </a:bodyPr>
          <a:lstStyle>
            <a:lvl1pPr marL="0" indent="0">
              <a:spcBef>
                <a:spcPts val="1000"/>
              </a:spcBef>
              <a:buNone/>
              <a:defRPr sz="2800" b="0" i="0">
                <a:solidFill>
                  <a:srgbClr val="666666"/>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rgbClr val="666666"/>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2</a:t>
            </a:r>
          </a:p>
          <a:p>
            <a:pPr lvl="1"/>
            <a:r>
              <a:rPr lang="en-US" dirty="0" smtClean="0"/>
              <a:t>Bullet</a:t>
            </a:r>
          </a:p>
          <a:p>
            <a:pPr lvl="1"/>
            <a:r>
              <a:rPr lang="en-US" dirty="0" smtClean="0"/>
              <a:t>Bullet</a:t>
            </a:r>
          </a:p>
        </p:txBody>
      </p:sp>
      <p:sp>
        <p:nvSpPr>
          <p:cNvPr id="14" name="Content Placeholder 2"/>
          <p:cNvSpPr>
            <a:spLocks noGrp="1"/>
          </p:cNvSpPr>
          <p:nvPr>
            <p:ph idx="22" hasCustomPrompt="1"/>
          </p:nvPr>
        </p:nvSpPr>
        <p:spPr>
          <a:xfrm>
            <a:off x="6035863" y="896237"/>
            <a:ext cx="2651760" cy="3749040"/>
          </a:xfrm>
          <a:prstGeom prst="rect">
            <a:avLst/>
          </a:prstGeom>
        </p:spPr>
        <p:txBody>
          <a:bodyPr lIns="0" tIns="0" rIns="0" bIns="0">
            <a:noAutofit/>
          </a:bodyPr>
          <a:lstStyle>
            <a:lvl1pPr marL="0" indent="0">
              <a:spcBef>
                <a:spcPts val="1000"/>
              </a:spcBef>
              <a:buNone/>
              <a:defRPr sz="2800" b="0" i="0">
                <a:solidFill>
                  <a:srgbClr val="666666"/>
                </a:solidFill>
                <a:latin typeface="Arial"/>
                <a:cs typeface="Arial"/>
              </a:defRPr>
            </a:lvl1pPr>
            <a:lvl2pPr marL="287338" marR="0" indent="-285750" algn="l" defTabSz="457200" rtl="0" eaLnBrk="1" fontAlgn="auto" latinLnBrk="0" hangingPunct="1">
              <a:lnSpc>
                <a:spcPct val="100000"/>
              </a:lnSpc>
              <a:spcBef>
                <a:spcPts val="0"/>
              </a:spcBef>
              <a:spcAft>
                <a:spcPts val="0"/>
              </a:spcAft>
              <a:buClrTx/>
              <a:buSzTx/>
              <a:buFont typeface="Arial"/>
              <a:buChar char="•"/>
              <a:tabLst/>
              <a:defRPr sz="2800">
                <a:solidFill>
                  <a:srgbClr val="666666"/>
                </a:solidFill>
              </a:defRPr>
            </a:lvl2pPr>
            <a:lvl3pPr>
              <a:defRPr sz="2000">
                <a:solidFill>
                  <a:schemeClr val="bg2">
                    <a:lumMod val="75000"/>
                    <a:lumOff val="25000"/>
                  </a:schemeClr>
                </a:solidFill>
              </a:defRPr>
            </a:lvl3pPr>
            <a:lvl4pPr>
              <a:defRPr sz="2000">
                <a:solidFill>
                  <a:schemeClr val="bg2">
                    <a:lumMod val="75000"/>
                    <a:lumOff val="25000"/>
                  </a:schemeClr>
                </a:solidFill>
              </a:defRPr>
            </a:lvl4pPr>
            <a:lvl5pPr>
              <a:defRPr sz="2000">
                <a:solidFill>
                  <a:schemeClr val="bg2">
                    <a:lumMod val="75000"/>
                    <a:lumOff val="25000"/>
                  </a:schemeClr>
                </a:solidFill>
              </a:defRPr>
            </a:lvl5pPr>
          </a:lstStyle>
          <a:p>
            <a:pPr lvl="0"/>
            <a:r>
              <a:rPr lang="en-US" dirty="0" smtClean="0"/>
              <a:t>Item 3</a:t>
            </a:r>
          </a:p>
          <a:p>
            <a:pPr lvl="1"/>
            <a:r>
              <a:rPr lang="en-US" dirty="0" smtClean="0"/>
              <a:t>Bullet</a:t>
            </a:r>
          </a:p>
          <a:p>
            <a:pPr lvl="1"/>
            <a:r>
              <a:rPr lang="en-US" dirty="0" smtClean="0"/>
              <a:t>Bullet</a:t>
            </a:r>
          </a:p>
        </p:txBody>
      </p:sp>
    </p:spTree>
    <p:extLst>
      <p:ext uri="{BB962C8B-B14F-4D97-AF65-F5344CB8AC3E}">
        <p14:creationId xmlns:p14="http://schemas.microsoft.com/office/powerpoint/2010/main" val="1886580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880558"/>
            <a:ext cx="2651760" cy="3744649"/>
          </a:xfrm>
          <a:prstGeom prst="rect">
            <a:avLst/>
          </a:prstGeom>
        </p:spPr>
        <p:txBody>
          <a:bodyPr lIns="0" tIns="0" rIns="0" bIns="0">
            <a:noAutofit/>
          </a:bodyPr>
          <a:lstStyle>
            <a:lvl1pPr marL="0" indent="0">
              <a:buNone/>
              <a:defRPr sz="280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8" name="Content Placeholder 5"/>
          <p:cNvSpPr>
            <a:spLocks noGrp="1"/>
          </p:cNvSpPr>
          <p:nvPr>
            <p:ph sz="quarter" idx="19" hasCustomPrompt="1"/>
          </p:nvPr>
        </p:nvSpPr>
        <p:spPr>
          <a:xfrm>
            <a:off x="3245372" y="880558"/>
            <a:ext cx="2651760" cy="3744649"/>
          </a:xfrm>
          <a:prstGeom prst="rect">
            <a:avLst/>
          </a:prstGeom>
        </p:spPr>
        <p:txBody>
          <a:bodyPr lIns="0" tIns="0" rIns="0" bIns="0">
            <a:noAutofit/>
          </a:bodyPr>
          <a:lstStyle>
            <a:lvl1pPr marL="0" indent="0">
              <a:buNone/>
              <a:defRPr sz="280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
        <p:nvSpPr>
          <p:cNvPr id="29" name="Content Placeholder 5"/>
          <p:cNvSpPr>
            <a:spLocks noGrp="1"/>
          </p:cNvSpPr>
          <p:nvPr>
            <p:ph sz="quarter" idx="20" hasCustomPrompt="1"/>
          </p:nvPr>
        </p:nvSpPr>
        <p:spPr>
          <a:xfrm>
            <a:off x="6035863" y="880558"/>
            <a:ext cx="2651760" cy="3744649"/>
          </a:xfrm>
          <a:prstGeom prst="rect">
            <a:avLst/>
          </a:prstGeom>
        </p:spPr>
        <p:txBody>
          <a:bodyPr lIns="0" tIns="0" rIns="0" bIns="0">
            <a:noAutofit/>
          </a:bodyPr>
          <a:lstStyle>
            <a:lvl1pPr marL="0" indent="0">
              <a:buNone/>
              <a:defRPr sz="2800" b="0" i="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Add your copy</a:t>
            </a:r>
          </a:p>
        </p:txBody>
      </p:sp>
    </p:spTree>
    <p:extLst>
      <p:ext uri="{BB962C8B-B14F-4D97-AF65-F5344CB8AC3E}">
        <p14:creationId xmlns:p14="http://schemas.microsoft.com/office/powerpoint/2010/main" val="5829350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872404"/>
            <a:ext cx="8229600" cy="661720"/>
          </a:xfrm>
          <a:prstGeom prst="rect">
            <a:avLst/>
          </a:prstGeom>
        </p:spPr>
        <p:txBody>
          <a:bodyPr vert="horz" lIns="0" tIns="0" rIns="91440" bIns="45720" rtlCol="0" anchor="t" anchorCtr="0">
            <a:spAutoFit/>
          </a:bodyPr>
          <a:lstStyle/>
          <a:p>
            <a:r>
              <a:rPr lang="en-US" dirty="0"/>
              <a:t>Click to edit Master title </a:t>
            </a:r>
            <a:r>
              <a:rPr lang="en-US" dirty="0" smtClean="0"/>
              <a:t>style</a:t>
            </a:r>
            <a:endParaRPr lang="en-US" dirty="0"/>
          </a:p>
        </p:txBody>
      </p:sp>
      <p:sp>
        <p:nvSpPr>
          <p:cNvPr id="8" name="Text Placeholder 2"/>
          <p:cNvSpPr>
            <a:spLocks noGrp="1"/>
          </p:cNvSpPr>
          <p:nvPr>
            <p:ph type="body" idx="1"/>
          </p:nvPr>
        </p:nvSpPr>
        <p:spPr>
          <a:xfrm>
            <a:off x="457200" y="2167129"/>
            <a:ext cx="8229600" cy="3408172"/>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ppt_2016-02_header.jpg"/>
          <p:cNvPicPr>
            <a:picLocks noChangeAspect="1"/>
          </p:cNvPicPr>
          <p:nvPr userDrawn="1"/>
        </p:nvPicPr>
        <p:blipFill>
          <a:blip r:embed="rId12"/>
          <a:stretch>
            <a:fillRect/>
          </a:stretch>
        </p:blipFill>
        <p:spPr>
          <a:xfrm>
            <a:off x="0" y="0"/>
            <a:ext cx="9144000" cy="177800"/>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69" r:id="rId2"/>
    <p:sldLayoutId id="2147483670" r:id="rId3"/>
    <p:sldLayoutId id="2147483677" r:id="rId4"/>
    <p:sldLayoutId id="2147483675" r:id="rId5"/>
    <p:sldLayoutId id="2147483674" r:id="rId6"/>
    <p:sldLayoutId id="2147483673" r:id="rId7"/>
    <p:sldLayoutId id="2147483672" r:id="rId8"/>
    <p:sldLayoutId id="2147483671" r:id="rId9"/>
    <p:sldLayoutId id="2147483679" r:id="rId10"/>
  </p:sldLayoutIdLst>
  <p:timing>
    <p:tnLst>
      <p:par>
        <p:cTn id="1" dur="indefinite" restart="never" nodeType="tmRoot"/>
      </p:par>
    </p:tnLst>
  </p:timing>
  <p:hf hdr="0" ftr="0" dt="0"/>
  <p:txStyles>
    <p:titleStyle>
      <a:lvl1pPr algn="l" defTabSz="457200" rtl="0" eaLnBrk="1" latinLnBrk="0" hangingPunct="1">
        <a:spcBef>
          <a:spcPct val="0"/>
        </a:spcBef>
        <a:buNone/>
        <a:defRPr sz="4000" b="0" i="0" kern="1200">
          <a:solidFill>
            <a:srgbClr val="676767"/>
          </a:solidFill>
          <a:latin typeface="Arial"/>
          <a:ea typeface="+mj-ea"/>
          <a:cs typeface="Kievit Offc Pro Medium"/>
        </a:defRPr>
      </a:lvl1pPr>
    </p:titleStyle>
    <p:bodyStyle>
      <a:lvl1pPr marL="342900" indent="-342900" algn="l" defTabSz="457200" rtl="0" eaLnBrk="1" latinLnBrk="0" hangingPunct="1">
        <a:spcBef>
          <a:spcPct val="20000"/>
        </a:spcBef>
        <a:buFont typeface="Arial"/>
        <a:buChar char="•"/>
        <a:defRPr sz="2000" b="0" i="0" kern="1200">
          <a:solidFill>
            <a:srgbClr val="676767"/>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666666"/>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295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defTabSz="914400" fontAlgn="base">
              <a:spcBef>
                <a:spcPct val="0"/>
              </a:spcBef>
              <a:spcAft>
                <a:spcPct val="0"/>
              </a:spcAft>
            </a:pPr>
            <a:endParaRPr lang="en-US" altLang="en-US" smtClean="0">
              <a:solidFill>
                <a:srgbClr val="FFFFCC"/>
              </a:solidFill>
            </a:endParaRPr>
          </a:p>
        </p:txBody>
      </p:sp>
      <p:sp>
        <p:nvSpPr>
          <p:cNvPr id="1029" name="Rectangle 5"/>
          <p:cNvSpPr>
            <a:spLocks noGrp="1" noChangeArrowheads="1"/>
          </p:cNvSpPr>
          <p:nvPr>
            <p:ph type="ftr" sz="quarter" idx="3"/>
          </p:nvPr>
        </p:nvSpPr>
        <p:spPr bwMode="auto">
          <a:xfrm>
            <a:off x="3276600" y="6248400"/>
            <a:ext cx="313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defTabSz="914400" fontAlgn="base">
              <a:spcBef>
                <a:spcPct val="0"/>
              </a:spcBef>
              <a:spcAft>
                <a:spcPct val="0"/>
              </a:spcAft>
            </a:pPr>
            <a:endParaRPr lang="en-US" altLang="en-US" smtClean="0">
              <a:solidFill>
                <a:srgbClr val="FFFFCC"/>
              </a:solidFill>
            </a:endParaRPr>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defTabSz="914400" fontAlgn="base">
              <a:spcBef>
                <a:spcPct val="0"/>
              </a:spcBef>
              <a:spcAft>
                <a:spcPct val="0"/>
              </a:spcAft>
            </a:pPr>
            <a:fld id="{B6FFE2D0-549C-4627-AC59-BCF9C7ECBD98}" type="slidenum">
              <a:rPr lang="en-US" altLang="en-US" smtClean="0">
                <a:solidFill>
                  <a:srgbClr val="FFFFCC"/>
                </a:solidFill>
              </a:rPr>
              <a:pPr defTabSz="914400" fontAlgn="base">
                <a:spcBef>
                  <a:spcPct val="0"/>
                </a:spcBef>
                <a:spcAft>
                  <a:spcPct val="0"/>
                </a:spcAft>
              </a:pPr>
              <a:t>‹#›</a:t>
            </a:fld>
            <a:endParaRPr lang="en-US" altLang="en-US" smtClean="0">
              <a:solidFill>
                <a:srgbClr val="FFFFCC"/>
              </a:solidFill>
            </a:endParaRPr>
          </a:p>
        </p:txBody>
      </p:sp>
    </p:spTree>
    <p:extLst>
      <p:ext uri="{BB962C8B-B14F-4D97-AF65-F5344CB8AC3E}">
        <p14:creationId xmlns:p14="http://schemas.microsoft.com/office/powerpoint/2010/main" val="2408549375"/>
      </p:ext>
    </p:extLst>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ERS v11.0 is live at UCLA on May 21, 2018</a:t>
            </a:r>
            <a:endParaRPr lang="en-US" sz="4000" dirty="0"/>
          </a:p>
        </p:txBody>
      </p:sp>
      <p:sp>
        <p:nvSpPr>
          <p:cNvPr id="3" name="Subtitle 2"/>
          <p:cNvSpPr>
            <a:spLocks noGrp="1"/>
          </p:cNvSpPr>
          <p:nvPr>
            <p:ph type="subTitle" idx="1"/>
          </p:nvPr>
        </p:nvSpPr>
        <p:spPr>
          <a:xfrm>
            <a:off x="685800" y="1600200"/>
            <a:ext cx="7325436" cy="762000"/>
          </a:xfrm>
        </p:spPr>
        <p:txBody>
          <a:bodyPr/>
          <a:lstStyle/>
          <a:p>
            <a:r>
              <a:rPr lang="en-US" dirty="0" smtClean="0"/>
              <a:t>Supports UCPath and PPS Earnings</a:t>
            </a:r>
            <a:endParaRPr lang="en-US" dirty="0"/>
          </a:p>
        </p:txBody>
      </p:sp>
      <p:sp>
        <p:nvSpPr>
          <p:cNvPr id="4" name="TextBox 3"/>
          <p:cNvSpPr txBox="1"/>
          <p:nvPr/>
        </p:nvSpPr>
        <p:spPr>
          <a:xfrm>
            <a:off x="7137779" y="6234132"/>
            <a:ext cx="1746914" cy="600164"/>
          </a:xfrm>
          <a:prstGeom prst="rect">
            <a:avLst/>
          </a:prstGeom>
          <a:noFill/>
        </p:spPr>
        <p:txBody>
          <a:bodyPr wrap="square" rtlCol="0">
            <a:spAutoFit/>
          </a:bodyPr>
          <a:lstStyle/>
          <a:p>
            <a:r>
              <a:rPr lang="en-US" sz="1100" dirty="0" smtClean="0"/>
              <a:t>Presented by </a:t>
            </a:r>
          </a:p>
          <a:p>
            <a:r>
              <a:rPr lang="en-US" sz="1100" dirty="0" smtClean="0"/>
              <a:t>Faye Isaacson</a:t>
            </a:r>
          </a:p>
          <a:p>
            <a:r>
              <a:rPr lang="en-US" sz="1100" dirty="0" smtClean="0"/>
              <a:t>May 23, 2018</a:t>
            </a:r>
            <a:endParaRPr lang="en-US" sz="1100" dirty="0"/>
          </a:p>
        </p:txBody>
      </p:sp>
    </p:spTree>
    <p:extLst>
      <p:ext uri="{BB962C8B-B14F-4D97-AF65-F5344CB8AC3E}">
        <p14:creationId xmlns:p14="http://schemas.microsoft.com/office/powerpoint/2010/main" val="3161592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84775"/>
          </a:xfrm>
          <a:prstGeom prst="rect">
            <a:avLst/>
          </a:prstGeom>
        </p:spPr>
        <p:txBody>
          <a:bodyPr wrap="square">
            <a:spAutoFit/>
          </a:bodyPr>
          <a:lstStyle/>
          <a:p>
            <a:pPr lvl="0" algn="ctr"/>
            <a:r>
              <a:rPr lang="en-US" sz="3200" dirty="0" smtClean="0">
                <a:solidFill>
                  <a:srgbClr val="000000"/>
                </a:solidFill>
              </a:rPr>
              <a:t>Correction to Late Pay Bugs (Cont.)</a:t>
            </a:r>
            <a:endParaRPr lang="en-US" sz="2800" dirty="0">
              <a:solidFill>
                <a:srgbClr val="000000"/>
              </a:solidFill>
            </a:endParaRPr>
          </a:p>
        </p:txBody>
      </p:sp>
      <p:sp>
        <p:nvSpPr>
          <p:cNvPr id="5" name="TextBox 4"/>
          <p:cNvSpPr txBox="1"/>
          <p:nvPr/>
        </p:nvSpPr>
        <p:spPr>
          <a:xfrm>
            <a:off x="579075" y="894087"/>
            <a:ext cx="8006316" cy="5324535"/>
          </a:xfrm>
          <a:prstGeom prst="rect">
            <a:avLst/>
          </a:prstGeom>
          <a:noFill/>
        </p:spPr>
        <p:txBody>
          <a:bodyPr wrap="square" rtlCol="0">
            <a:spAutoFit/>
          </a:bodyPr>
          <a:lstStyle/>
          <a:p>
            <a:r>
              <a:rPr lang="en-US" sz="2000" dirty="0" smtClean="0">
                <a:solidFill>
                  <a:srgbClr val="000000"/>
                </a:solidFill>
              </a:rPr>
              <a:t>Correction #3 – Eliminated erroneous ‘re-issued’ status on certified report with multiple certifications after late pay</a:t>
            </a:r>
          </a:p>
          <a:p>
            <a:endParaRPr lang="en-US" sz="2000" dirty="0" smtClean="0">
              <a:solidFill>
                <a:srgbClr val="000000"/>
              </a:solidFill>
            </a:endParaRPr>
          </a:p>
          <a:p>
            <a:r>
              <a:rPr lang="en-US" sz="2000" b="1" dirty="0" smtClean="0">
                <a:solidFill>
                  <a:srgbClr val="000000"/>
                </a:solidFill>
              </a:rPr>
              <a:t>(</a:t>
            </a:r>
            <a:r>
              <a:rPr lang="en-US" sz="2000" b="1" dirty="0">
                <a:solidFill>
                  <a:srgbClr val="000000"/>
                </a:solidFill>
              </a:rPr>
              <a:t>Ticket EBE-110) </a:t>
            </a:r>
            <a:r>
              <a:rPr lang="en-US" sz="2000" b="1" dirty="0" smtClean="0">
                <a:solidFill>
                  <a:srgbClr val="000000"/>
                </a:solidFill>
              </a:rPr>
              <a:t>Late pay </a:t>
            </a:r>
            <a:r>
              <a:rPr lang="en-US" sz="2000" b="1" dirty="0">
                <a:solidFill>
                  <a:srgbClr val="000000"/>
                </a:solidFill>
              </a:rPr>
              <a:t>changed report status to Re-issued but all lines are still certified (line-certification</a:t>
            </a:r>
            <a:r>
              <a:rPr lang="en-US" sz="2000" b="1" dirty="0" smtClean="0">
                <a:solidFill>
                  <a:srgbClr val="000000"/>
                </a:solidFill>
              </a:rPr>
              <a:t>)</a:t>
            </a:r>
          </a:p>
          <a:p>
            <a:r>
              <a:rPr lang="en-US" sz="2000" dirty="0" smtClean="0">
                <a:solidFill>
                  <a:srgbClr val="000000"/>
                </a:solidFill>
              </a:rPr>
              <a:t>Issue:</a:t>
            </a:r>
            <a:r>
              <a:rPr lang="en-US" sz="2000" dirty="0">
                <a:solidFill>
                  <a:srgbClr val="000000"/>
                </a:solidFill>
              </a:rPr>
              <a:t> </a:t>
            </a:r>
            <a:r>
              <a:rPr lang="en-US" sz="2000" dirty="0" smtClean="0">
                <a:solidFill>
                  <a:srgbClr val="000000"/>
                </a:solidFill>
              </a:rPr>
              <a:t>After late pay, ERS </a:t>
            </a:r>
            <a:r>
              <a:rPr lang="en-US" sz="2000" dirty="0">
                <a:solidFill>
                  <a:srgbClr val="000000"/>
                </a:solidFill>
              </a:rPr>
              <a:t>correctly kept the project </a:t>
            </a:r>
            <a:r>
              <a:rPr lang="en-US" sz="2000" dirty="0" smtClean="0">
                <a:solidFill>
                  <a:srgbClr val="000000"/>
                </a:solidFill>
              </a:rPr>
              <a:t>lines </a:t>
            </a:r>
            <a:r>
              <a:rPr lang="en-US" sz="2000" dirty="0">
                <a:solidFill>
                  <a:srgbClr val="000000"/>
                </a:solidFill>
              </a:rPr>
              <a:t>certified, but incorrectly ‘re-issued’ the report. </a:t>
            </a:r>
            <a:endParaRPr lang="en-US" sz="2000" dirty="0" smtClean="0">
              <a:solidFill>
                <a:srgbClr val="000000"/>
              </a:solidFill>
            </a:endParaRPr>
          </a:p>
          <a:p>
            <a:endParaRPr lang="en-US" sz="2000" dirty="0">
              <a:solidFill>
                <a:srgbClr val="000000"/>
              </a:solidFill>
            </a:endParaRPr>
          </a:p>
          <a:p>
            <a:r>
              <a:rPr lang="en-US" sz="2000" dirty="0">
                <a:solidFill>
                  <a:srgbClr val="000000"/>
                </a:solidFill>
              </a:rPr>
              <a:t>After </a:t>
            </a:r>
            <a:r>
              <a:rPr lang="en-US" sz="2000" dirty="0" smtClean="0">
                <a:solidFill>
                  <a:srgbClr val="000000"/>
                </a:solidFill>
              </a:rPr>
              <a:t>the coding correction was applied, </a:t>
            </a:r>
            <a:r>
              <a:rPr lang="en-US" sz="2000" dirty="0">
                <a:solidFill>
                  <a:srgbClr val="000000"/>
                </a:solidFill>
              </a:rPr>
              <a:t>ERS </a:t>
            </a:r>
            <a:r>
              <a:rPr lang="en-US" sz="2000" dirty="0" smtClean="0">
                <a:solidFill>
                  <a:srgbClr val="000000"/>
                </a:solidFill>
              </a:rPr>
              <a:t>now recognizes all </a:t>
            </a:r>
            <a:r>
              <a:rPr lang="en-US" sz="2000" dirty="0">
                <a:solidFill>
                  <a:srgbClr val="000000"/>
                </a:solidFill>
              </a:rPr>
              <a:t>lines are certified and </a:t>
            </a:r>
            <a:r>
              <a:rPr lang="en-US" sz="2000" dirty="0" smtClean="0">
                <a:solidFill>
                  <a:srgbClr val="000000"/>
                </a:solidFill>
              </a:rPr>
              <a:t>retains </a:t>
            </a:r>
            <a:r>
              <a:rPr lang="en-US" sz="2000" dirty="0">
                <a:solidFill>
                  <a:srgbClr val="000000"/>
                </a:solidFill>
              </a:rPr>
              <a:t>the effort report status (same status as prior to late pay </a:t>
            </a:r>
            <a:r>
              <a:rPr lang="en-US" sz="2000" dirty="0" smtClean="0">
                <a:solidFill>
                  <a:srgbClr val="000000"/>
                </a:solidFill>
              </a:rPr>
              <a:t>processing)</a:t>
            </a:r>
          </a:p>
          <a:p>
            <a:endParaRPr lang="en-US" sz="2000" b="1" dirty="0">
              <a:solidFill>
                <a:srgbClr val="000000"/>
              </a:solidFill>
            </a:endParaRPr>
          </a:p>
          <a:p>
            <a:r>
              <a:rPr lang="en-US" sz="2000" i="1" dirty="0" smtClean="0">
                <a:solidFill>
                  <a:srgbClr val="000000"/>
                </a:solidFill>
              </a:rPr>
              <a:t>Note:  The programming correction for EBE-110 is believed to also have satisfied UCLA’s requested enhancement, EBE-92.</a:t>
            </a:r>
            <a:endParaRPr lang="en-US" sz="2000" i="1" dirty="0">
              <a:solidFill>
                <a:srgbClr val="000000"/>
              </a:solidFill>
            </a:endParaRPr>
          </a:p>
          <a:p>
            <a:r>
              <a:rPr lang="en-US" sz="2000" b="1" dirty="0" smtClean="0">
                <a:solidFill>
                  <a:srgbClr val="000000"/>
                </a:solidFill>
              </a:rPr>
              <a:t>(Ticket EBE-92)  </a:t>
            </a:r>
            <a:r>
              <a:rPr lang="en-US" sz="2000" b="1" dirty="0">
                <a:solidFill>
                  <a:srgbClr val="000000"/>
                </a:solidFill>
              </a:rPr>
              <a:t>Leave the report status at ‘Certified/</a:t>
            </a:r>
            <a:r>
              <a:rPr lang="en-US" sz="2000" b="1" dirty="0" err="1">
                <a:solidFill>
                  <a:srgbClr val="000000"/>
                </a:solidFill>
              </a:rPr>
              <a:t>AdjustReqd</a:t>
            </a:r>
            <a:r>
              <a:rPr lang="en-US" sz="2000" b="1" dirty="0">
                <a:solidFill>
                  <a:srgbClr val="000000"/>
                </a:solidFill>
              </a:rPr>
              <a:t>’ after a “late pay” job, when the percentages </a:t>
            </a:r>
            <a:r>
              <a:rPr lang="en-US" sz="2000" b="1" dirty="0" smtClean="0">
                <a:solidFill>
                  <a:srgbClr val="000000"/>
                </a:solidFill>
              </a:rPr>
              <a:t>do </a:t>
            </a:r>
            <a:r>
              <a:rPr lang="en-US" sz="2000" b="1" dirty="0">
                <a:solidFill>
                  <a:srgbClr val="000000"/>
                </a:solidFill>
              </a:rPr>
              <a:t>not </a:t>
            </a:r>
            <a:r>
              <a:rPr lang="en-US" sz="2000" b="1" dirty="0" smtClean="0">
                <a:solidFill>
                  <a:srgbClr val="000000"/>
                </a:solidFill>
              </a:rPr>
              <a:t>change</a:t>
            </a:r>
            <a:endParaRPr lang="en-US" sz="2000" b="1"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4205733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1077218"/>
          </a:xfrm>
          <a:prstGeom prst="rect">
            <a:avLst/>
          </a:prstGeom>
        </p:spPr>
        <p:txBody>
          <a:bodyPr wrap="square">
            <a:spAutoFit/>
          </a:bodyPr>
          <a:lstStyle/>
          <a:p>
            <a:pPr lvl="0" algn="ctr"/>
            <a:r>
              <a:rPr lang="en-US" sz="3200" dirty="0" smtClean="0">
                <a:solidFill>
                  <a:srgbClr val="000000"/>
                </a:solidFill>
              </a:rPr>
              <a:t>Enhancement for processing </a:t>
            </a:r>
          </a:p>
          <a:p>
            <a:pPr lvl="0" algn="ctr"/>
            <a:r>
              <a:rPr lang="en-US" sz="3200" dirty="0" smtClean="0">
                <a:solidFill>
                  <a:srgbClr val="000000"/>
                </a:solidFill>
              </a:rPr>
              <a:t>Unrecognized Earnings</a:t>
            </a:r>
            <a:endParaRPr lang="en-US" sz="2800" dirty="0">
              <a:solidFill>
                <a:srgbClr val="000000"/>
              </a:solidFill>
            </a:endParaRPr>
          </a:p>
        </p:txBody>
      </p:sp>
      <p:sp>
        <p:nvSpPr>
          <p:cNvPr id="5" name="TextBox 4"/>
          <p:cNvSpPr txBox="1"/>
          <p:nvPr/>
        </p:nvSpPr>
        <p:spPr>
          <a:xfrm>
            <a:off x="579075" y="1889053"/>
            <a:ext cx="8006316" cy="4401205"/>
          </a:xfrm>
          <a:prstGeom prst="rect">
            <a:avLst/>
          </a:prstGeom>
          <a:noFill/>
        </p:spPr>
        <p:txBody>
          <a:bodyPr wrap="square" rtlCol="0">
            <a:spAutoFit/>
          </a:bodyPr>
          <a:lstStyle/>
          <a:p>
            <a:r>
              <a:rPr lang="en-US" sz="2000" dirty="0" smtClean="0">
                <a:solidFill>
                  <a:srgbClr val="000000"/>
                </a:solidFill>
              </a:rPr>
              <a:t>Optional feature in the ERS </a:t>
            </a:r>
            <a:r>
              <a:rPr lang="en-US" sz="2000" dirty="0" smtClean="0">
                <a:solidFill>
                  <a:srgbClr val="000000"/>
                </a:solidFill>
              </a:rPr>
              <a:t>11.0 Configuration </a:t>
            </a:r>
            <a:r>
              <a:rPr lang="en-US" sz="2000" dirty="0" smtClean="0">
                <a:solidFill>
                  <a:srgbClr val="000000"/>
                </a:solidFill>
              </a:rPr>
              <a:t>File</a:t>
            </a:r>
          </a:p>
          <a:p>
            <a:endParaRPr lang="en-US" sz="2000" dirty="0">
              <a:solidFill>
                <a:srgbClr val="000000"/>
              </a:solidFill>
            </a:endParaRPr>
          </a:p>
          <a:p>
            <a:r>
              <a:rPr lang="en-US" sz="1200" dirty="0">
                <a:solidFill>
                  <a:srgbClr val="000000"/>
                </a:solidFill>
              </a:rPr>
              <a:t>ERS receives ‘earnings’ records from the PPS payroll system.  ERS labels an earning ‘unrecognized’ if the FAU in the earning record does not exist in the </a:t>
            </a:r>
            <a:r>
              <a:rPr lang="en-US" sz="1200" dirty="0" err="1">
                <a:solidFill>
                  <a:srgbClr val="000000"/>
                </a:solidFill>
              </a:rPr>
              <a:t>ERSFundingSource</a:t>
            </a:r>
            <a:r>
              <a:rPr lang="en-US" sz="1200" dirty="0">
                <a:solidFill>
                  <a:srgbClr val="000000"/>
                </a:solidFill>
              </a:rPr>
              <a:t> table. </a:t>
            </a:r>
            <a:r>
              <a:rPr lang="en-US" sz="1200" dirty="0" smtClean="0">
                <a:solidFill>
                  <a:srgbClr val="000000"/>
                </a:solidFill>
              </a:rPr>
              <a:t>  This can happen 2 ways:</a:t>
            </a:r>
          </a:p>
          <a:p>
            <a:pPr marL="228600" indent="-228600">
              <a:buAutoNum type="arabicParenR"/>
            </a:pPr>
            <a:r>
              <a:rPr lang="en-US" sz="1200" dirty="0" smtClean="0">
                <a:solidFill>
                  <a:srgbClr val="000000"/>
                </a:solidFill>
              </a:rPr>
              <a:t>The Funding Source table (FS interface) is loaded to ERS at a different time than earnings are loaded</a:t>
            </a:r>
          </a:p>
          <a:p>
            <a:pPr marL="228600" indent="-228600">
              <a:buAutoNum type="arabicParenR"/>
            </a:pPr>
            <a:r>
              <a:rPr lang="en-US" sz="1200" dirty="0" smtClean="0">
                <a:solidFill>
                  <a:srgbClr val="000000"/>
                </a:solidFill>
              </a:rPr>
              <a:t>The PPS payroll system does not edit for FAUs and an erroneous FAU may be caused by a ‘fat finger’ entry</a:t>
            </a:r>
          </a:p>
          <a:p>
            <a:endParaRPr lang="en-US" sz="1200" dirty="0">
              <a:solidFill>
                <a:srgbClr val="000000"/>
              </a:solidFill>
            </a:endParaRPr>
          </a:p>
          <a:p>
            <a:r>
              <a:rPr lang="en-US" sz="1200" dirty="0" smtClean="0">
                <a:solidFill>
                  <a:srgbClr val="000000"/>
                </a:solidFill>
              </a:rPr>
              <a:t>Currently</a:t>
            </a:r>
            <a:r>
              <a:rPr lang="en-US" sz="1200" dirty="0">
                <a:solidFill>
                  <a:srgbClr val="000000"/>
                </a:solidFill>
              </a:rPr>
              <a:t>, when effort reports are built (at the beginning of the ERS report certification  period) all earnings are categorized into one of the following categories;   sponsored projects (effort requiring certification), other sponsored projects, non-sponsored activities, and unrecognized earnings.  When an  unrecognized earning is encountered, it must be cleaned up (</a:t>
            </a:r>
            <a:r>
              <a:rPr lang="en-US" sz="1200" dirty="0" err="1">
                <a:solidFill>
                  <a:srgbClr val="000000"/>
                </a:solidFill>
              </a:rPr>
              <a:t>ie</a:t>
            </a:r>
            <a:r>
              <a:rPr lang="en-US" sz="1200" dirty="0">
                <a:solidFill>
                  <a:srgbClr val="000000"/>
                </a:solidFill>
              </a:rPr>
              <a:t> earning removed or funding source created) and the effort report rebuilt.  </a:t>
            </a:r>
          </a:p>
          <a:p>
            <a:r>
              <a:rPr lang="en-US" sz="1200" dirty="0">
                <a:solidFill>
                  <a:srgbClr val="000000"/>
                </a:solidFill>
              </a:rPr>
              <a:t> </a:t>
            </a:r>
          </a:p>
          <a:p>
            <a:r>
              <a:rPr lang="en-US" sz="1200" dirty="0" smtClean="0">
                <a:solidFill>
                  <a:srgbClr val="000000"/>
                </a:solidFill>
              </a:rPr>
              <a:t>This new optional feature gives the </a:t>
            </a:r>
            <a:r>
              <a:rPr lang="en-US" sz="1200" dirty="0">
                <a:solidFill>
                  <a:srgbClr val="000000"/>
                </a:solidFill>
              </a:rPr>
              <a:t>campuses the option to stop unrecognized earnings becoming part of an effort report.  When the PAR interface receives earnings records from PPS, it will check for an unrecognized earnings. If an unrecognized earning is received, it will tag earning record as ‘unrecognized’ and send an email notification to the campus ERS administrator (as defined in the ERS </a:t>
            </a:r>
            <a:r>
              <a:rPr lang="en-US" sz="1200" dirty="0" err="1">
                <a:solidFill>
                  <a:srgbClr val="000000"/>
                </a:solidFill>
              </a:rPr>
              <a:t>config</a:t>
            </a:r>
            <a:r>
              <a:rPr lang="en-US" sz="1200" dirty="0">
                <a:solidFill>
                  <a:srgbClr val="000000"/>
                </a:solidFill>
              </a:rPr>
              <a:t> file).  The unrecognized earning will ‘sit’ in the </a:t>
            </a:r>
            <a:r>
              <a:rPr lang="en-US" sz="1200" dirty="0" err="1">
                <a:solidFill>
                  <a:srgbClr val="000000"/>
                </a:solidFill>
              </a:rPr>
              <a:t>ERSEarnings</a:t>
            </a:r>
            <a:r>
              <a:rPr lang="en-US" sz="1200" dirty="0">
                <a:solidFill>
                  <a:srgbClr val="000000"/>
                </a:solidFill>
              </a:rPr>
              <a:t> table until a </a:t>
            </a:r>
            <a:r>
              <a:rPr lang="en-US" sz="1200" dirty="0" err="1">
                <a:solidFill>
                  <a:srgbClr val="000000"/>
                </a:solidFill>
              </a:rPr>
              <a:t>ERSFundingSource</a:t>
            </a:r>
            <a:r>
              <a:rPr lang="en-US" sz="1200" dirty="0">
                <a:solidFill>
                  <a:srgbClr val="000000"/>
                </a:solidFill>
              </a:rPr>
              <a:t> record (with matching FAU) is found.  </a:t>
            </a:r>
          </a:p>
          <a:p>
            <a:r>
              <a:rPr lang="en-US" sz="1200" dirty="0">
                <a:solidFill>
                  <a:srgbClr val="000000"/>
                </a:solidFill>
              </a:rPr>
              <a:t> </a:t>
            </a:r>
          </a:p>
          <a:p>
            <a:r>
              <a:rPr lang="en-US" sz="1200" dirty="0">
                <a:solidFill>
                  <a:srgbClr val="000000"/>
                </a:solidFill>
              </a:rPr>
              <a:t>Additionally, a ‘lag days’ column will be added to the ERS </a:t>
            </a:r>
            <a:r>
              <a:rPr lang="en-US" sz="1200" dirty="0" err="1">
                <a:solidFill>
                  <a:srgbClr val="000000"/>
                </a:solidFill>
              </a:rPr>
              <a:t>Config</a:t>
            </a:r>
            <a:r>
              <a:rPr lang="en-US" sz="1200" dirty="0">
                <a:solidFill>
                  <a:srgbClr val="000000"/>
                </a:solidFill>
              </a:rPr>
              <a:t> file.  This will prevent the unrecognized earning being reported to the campus for ‘X’ days,  giving a new FAU time to reach the </a:t>
            </a:r>
            <a:r>
              <a:rPr lang="en-US" sz="1200" dirty="0" err="1">
                <a:solidFill>
                  <a:srgbClr val="000000"/>
                </a:solidFill>
              </a:rPr>
              <a:t>ERSFoundingSource</a:t>
            </a:r>
            <a:r>
              <a:rPr lang="en-US" sz="1200" dirty="0">
                <a:solidFill>
                  <a:srgbClr val="000000"/>
                </a:solidFill>
              </a:rPr>
              <a:t>  table. When the FAU reaches the </a:t>
            </a:r>
            <a:r>
              <a:rPr lang="en-US" sz="1200" dirty="0" err="1">
                <a:solidFill>
                  <a:srgbClr val="000000"/>
                </a:solidFill>
              </a:rPr>
              <a:t>ERSFundingSource</a:t>
            </a:r>
            <a:r>
              <a:rPr lang="en-US" sz="1200" dirty="0">
                <a:solidFill>
                  <a:srgbClr val="000000"/>
                </a:solidFill>
              </a:rPr>
              <a:t>  table, the unrecognized earning will be released.  The earning will then be either picked-up in the next ERS build cycle or processed by the ERS </a:t>
            </a:r>
            <a:r>
              <a:rPr lang="en-US" sz="1200" dirty="0" err="1">
                <a:solidFill>
                  <a:srgbClr val="000000"/>
                </a:solidFill>
              </a:rPr>
              <a:t>LatePay</a:t>
            </a:r>
            <a:r>
              <a:rPr lang="en-US" sz="1200" dirty="0">
                <a:solidFill>
                  <a:srgbClr val="000000"/>
                </a:solidFill>
              </a:rPr>
              <a:t> job. </a:t>
            </a:r>
          </a:p>
        </p:txBody>
      </p:sp>
    </p:spTree>
    <p:extLst>
      <p:ext uri="{BB962C8B-B14F-4D97-AF65-F5344CB8AC3E}">
        <p14:creationId xmlns:p14="http://schemas.microsoft.com/office/powerpoint/2010/main" val="636930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1077218"/>
          </a:xfrm>
          <a:prstGeom prst="rect">
            <a:avLst/>
          </a:prstGeom>
        </p:spPr>
        <p:txBody>
          <a:bodyPr wrap="square">
            <a:spAutoFit/>
          </a:bodyPr>
          <a:lstStyle/>
          <a:p>
            <a:pPr lvl="0" algn="ctr"/>
            <a:r>
              <a:rPr lang="en-US" sz="3200" dirty="0" smtClean="0">
                <a:solidFill>
                  <a:srgbClr val="000000"/>
                </a:solidFill>
              </a:rPr>
              <a:t>Enhancement for processing </a:t>
            </a:r>
          </a:p>
          <a:p>
            <a:pPr lvl="0" algn="ctr"/>
            <a:r>
              <a:rPr lang="en-US" sz="3200" dirty="0" smtClean="0">
                <a:solidFill>
                  <a:srgbClr val="000000"/>
                </a:solidFill>
              </a:rPr>
              <a:t>Unrecognized Earnings</a:t>
            </a:r>
            <a:endParaRPr lang="en-US" sz="2800" dirty="0">
              <a:solidFill>
                <a:srgbClr val="000000"/>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29795" y="2313770"/>
            <a:ext cx="8504875" cy="2724055"/>
          </a:xfrm>
          <a:prstGeom prst="rect">
            <a:avLst/>
          </a:prstGeom>
          <a:noFill/>
          <a:ln>
            <a:noFill/>
          </a:ln>
        </p:spPr>
      </p:pic>
      <p:sp>
        <p:nvSpPr>
          <p:cNvPr id="2" name="TextBox 1"/>
          <p:cNvSpPr txBox="1"/>
          <p:nvPr/>
        </p:nvSpPr>
        <p:spPr>
          <a:xfrm>
            <a:off x="388959" y="1604514"/>
            <a:ext cx="8057071" cy="584775"/>
          </a:xfrm>
          <a:prstGeom prst="rect">
            <a:avLst/>
          </a:prstGeom>
          <a:noFill/>
        </p:spPr>
        <p:txBody>
          <a:bodyPr wrap="square" rtlCol="0">
            <a:spAutoFit/>
          </a:bodyPr>
          <a:lstStyle/>
          <a:p>
            <a:r>
              <a:rPr lang="en-US" sz="1600" dirty="0" smtClean="0">
                <a:solidFill>
                  <a:srgbClr val="000000"/>
                </a:solidFill>
              </a:rPr>
              <a:t>There are options to send notification emails either immediately or after aging them a number of lag days.</a:t>
            </a:r>
            <a:endParaRPr lang="en-US" sz="1600" dirty="0">
              <a:solidFill>
                <a:srgbClr val="000000"/>
              </a:solidFill>
            </a:endParaRPr>
          </a:p>
        </p:txBody>
      </p:sp>
      <p:sp>
        <p:nvSpPr>
          <p:cNvPr id="3" name="TextBox 2"/>
          <p:cNvSpPr txBox="1"/>
          <p:nvPr/>
        </p:nvSpPr>
        <p:spPr>
          <a:xfrm>
            <a:off x="577970" y="5357004"/>
            <a:ext cx="8197538" cy="338554"/>
          </a:xfrm>
          <a:prstGeom prst="rect">
            <a:avLst/>
          </a:prstGeom>
          <a:noFill/>
        </p:spPr>
        <p:txBody>
          <a:bodyPr wrap="square" rtlCol="0">
            <a:spAutoFit/>
          </a:bodyPr>
          <a:lstStyle/>
          <a:p>
            <a:r>
              <a:rPr lang="en-US" sz="1600" dirty="0" smtClean="0">
                <a:solidFill>
                  <a:srgbClr val="000000"/>
                </a:solidFill>
              </a:rPr>
              <a:t>This new optional enhancement should be tested before turning it ‘on’.</a:t>
            </a:r>
            <a:endParaRPr lang="en-US" sz="1600" dirty="0">
              <a:solidFill>
                <a:srgbClr val="000000"/>
              </a:solidFill>
            </a:endParaRPr>
          </a:p>
        </p:txBody>
      </p:sp>
    </p:spTree>
    <p:extLst>
      <p:ext uri="{BB962C8B-B14F-4D97-AF65-F5344CB8AC3E}">
        <p14:creationId xmlns:p14="http://schemas.microsoft.com/office/powerpoint/2010/main" val="2453145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9" y="179270"/>
            <a:ext cx="8386549" cy="1384995"/>
          </a:xfrm>
          <a:prstGeom prst="rect">
            <a:avLst/>
          </a:prstGeom>
        </p:spPr>
        <p:txBody>
          <a:bodyPr wrap="square">
            <a:spAutoFit/>
          </a:bodyPr>
          <a:lstStyle/>
          <a:p>
            <a:pPr lvl="0" algn="ctr"/>
            <a:r>
              <a:rPr lang="en-US" sz="2800" dirty="0" smtClean="0">
                <a:solidFill>
                  <a:srgbClr val="000000"/>
                </a:solidFill>
              </a:rPr>
              <a:t>Changes when UCPath goes live ~Oct 1, 2018 </a:t>
            </a:r>
          </a:p>
          <a:p>
            <a:pPr lvl="0" algn="ctr"/>
            <a:r>
              <a:rPr lang="en-US" sz="2800" dirty="0" smtClean="0">
                <a:solidFill>
                  <a:srgbClr val="000000"/>
                </a:solidFill>
              </a:rPr>
              <a:t>and new interface I-129 loads earnings into ERS</a:t>
            </a:r>
          </a:p>
          <a:p>
            <a:pPr lvl="0" algn="ctr"/>
            <a:r>
              <a:rPr lang="en-US" sz="2800" i="1" dirty="0" smtClean="0">
                <a:solidFill>
                  <a:srgbClr val="0070C0"/>
                </a:solidFill>
              </a:rPr>
              <a:t>DATA IS DIFFERENT FROM UCPATH</a:t>
            </a:r>
            <a:endParaRPr lang="en-US" sz="2800" i="1" dirty="0">
              <a:solidFill>
                <a:srgbClr val="0070C0"/>
              </a:solidFill>
            </a:endParaRPr>
          </a:p>
        </p:txBody>
      </p:sp>
      <p:sp>
        <p:nvSpPr>
          <p:cNvPr id="5" name="TextBox 4"/>
          <p:cNvSpPr txBox="1"/>
          <p:nvPr/>
        </p:nvSpPr>
        <p:spPr>
          <a:xfrm>
            <a:off x="523416" y="1564265"/>
            <a:ext cx="8006316" cy="5170646"/>
          </a:xfrm>
          <a:prstGeom prst="rect">
            <a:avLst/>
          </a:prstGeom>
          <a:noFill/>
        </p:spPr>
        <p:txBody>
          <a:bodyPr wrap="square" rtlCol="0">
            <a:spAutoFit/>
          </a:bodyPr>
          <a:lstStyle/>
          <a:p>
            <a:pPr lvl="1" indent="-457200">
              <a:buFont typeface="Arial" panose="020B0604020202020204" pitchFamily="34" charset="0"/>
              <a:buChar char="•"/>
            </a:pPr>
            <a:r>
              <a:rPr lang="en-US" dirty="0" smtClean="0">
                <a:solidFill>
                  <a:srgbClr val="000000"/>
                </a:solidFill>
              </a:rPr>
              <a:t>PPS DOS Codes </a:t>
            </a:r>
            <a:r>
              <a:rPr lang="en-US" dirty="0" smtClean="0">
                <a:solidFill>
                  <a:srgbClr val="000000"/>
                </a:solidFill>
              </a:rPr>
              <a:t>vs </a:t>
            </a:r>
            <a:r>
              <a:rPr lang="en-US" dirty="0" smtClean="0">
                <a:solidFill>
                  <a:srgbClr val="000000"/>
                </a:solidFill>
              </a:rPr>
              <a:t>UCPath Earnings </a:t>
            </a:r>
            <a:r>
              <a:rPr lang="en-US" dirty="0" smtClean="0">
                <a:solidFill>
                  <a:srgbClr val="000000"/>
                </a:solidFill>
              </a:rPr>
              <a:t>Codes</a:t>
            </a:r>
          </a:p>
          <a:p>
            <a:pPr lvl="1" indent="-457200">
              <a:buFont typeface="Arial" panose="020B0604020202020204" pitchFamily="34" charset="0"/>
              <a:buChar char="•"/>
            </a:pPr>
            <a:endParaRPr lang="en-US" sz="1200" dirty="0" smtClean="0">
              <a:solidFill>
                <a:srgbClr val="000000"/>
              </a:solidFill>
            </a:endParaRPr>
          </a:p>
          <a:p>
            <a:pPr lvl="1" indent="-457200">
              <a:buFont typeface="Arial" panose="020B0604020202020204" pitchFamily="34" charset="0"/>
              <a:buChar char="•"/>
            </a:pPr>
            <a:r>
              <a:rPr lang="en-US" dirty="0" smtClean="0">
                <a:solidFill>
                  <a:srgbClr val="000000"/>
                </a:solidFill>
              </a:rPr>
              <a:t>PPS Transaction Codes do not exist in UCPath - UCPath Salary Cost Transfers</a:t>
            </a:r>
            <a:endParaRPr lang="en-US" dirty="0">
              <a:solidFill>
                <a:srgbClr val="000000"/>
              </a:solidFill>
            </a:endParaRPr>
          </a:p>
          <a:p>
            <a:pPr lvl="1" indent="-457200">
              <a:buFont typeface="Arial" panose="020B0604020202020204" pitchFamily="34" charset="0"/>
              <a:buChar char="•"/>
            </a:pPr>
            <a:endParaRPr lang="en-US" sz="1200" dirty="0" smtClean="0">
              <a:solidFill>
                <a:srgbClr val="000000"/>
              </a:solidFill>
            </a:endParaRPr>
          </a:p>
          <a:p>
            <a:pPr lvl="1" indent="-457200">
              <a:buFont typeface="Arial" panose="020B0604020202020204" pitchFamily="34" charset="0"/>
              <a:buChar char="•"/>
            </a:pPr>
            <a:r>
              <a:rPr lang="en-US" dirty="0">
                <a:solidFill>
                  <a:srgbClr val="000000"/>
                </a:solidFill>
              </a:rPr>
              <a:t>How vacation, sick, jury duty, military pay, etc. is paid in UCPath</a:t>
            </a:r>
          </a:p>
          <a:p>
            <a:pPr lvl="1" indent="-457200">
              <a:buFont typeface="Arial" panose="020B0604020202020204" pitchFamily="34" charset="0"/>
              <a:buChar char="•"/>
            </a:pPr>
            <a:endParaRPr lang="en-US" sz="1200" dirty="0">
              <a:solidFill>
                <a:srgbClr val="000000"/>
              </a:solidFill>
            </a:endParaRPr>
          </a:p>
          <a:p>
            <a:pPr marL="457200" indent="-457200">
              <a:buFont typeface="Arial" panose="020B0604020202020204" pitchFamily="34" charset="0"/>
              <a:buChar char="•"/>
            </a:pPr>
            <a:r>
              <a:rPr lang="en-US" dirty="0" smtClean="0">
                <a:solidFill>
                  <a:srgbClr val="000000"/>
                </a:solidFill>
              </a:rPr>
              <a:t>(</a:t>
            </a:r>
            <a:r>
              <a:rPr lang="en-US" dirty="0" smtClean="0">
                <a:solidFill>
                  <a:srgbClr val="000000"/>
                </a:solidFill>
              </a:rPr>
              <a:t>Major Change) Employee Reduction in Time (ERT) and Phased Retirement (RPT) will not come over to ERS and will not be associated with an </a:t>
            </a:r>
            <a:r>
              <a:rPr lang="en-US" dirty="0" smtClean="0">
                <a:solidFill>
                  <a:srgbClr val="000000"/>
                </a:solidFill>
              </a:rPr>
              <a:t>FAU</a:t>
            </a:r>
          </a:p>
          <a:p>
            <a:pPr marL="457200" indent="-457200">
              <a:buFont typeface="Arial" panose="020B0604020202020204" pitchFamily="34" charset="0"/>
              <a:buChar char="•"/>
            </a:pPr>
            <a:endParaRPr lang="en-US" sz="1200" dirty="0" smtClean="0">
              <a:solidFill>
                <a:srgbClr val="000000"/>
              </a:solidFill>
            </a:endParaRPr>
          </a:p>
          <a:p>
            <a:pPr marL="457200" indent="-457200">
              <a:buFont typeface="Arial" panose="020B0604020202020204" pitchFamily="34" charset="0"/>
              <a:buChar char="•"/>
            </a:pPr>
            <a:r>
              <a:rPr lang="en-US" dirty="0" smtClean="0">
                <a:solidFill>
                  <a:srgbClr val="000000"/>
                </a:solidFill>
              </a:rPr>
              <a:t>UCPATH edits FAUs – FAUs with issues will contain a literal</a:t>
            </a:r>
            <a:endParaRPr lang="en-US" dirty="0">
              <a:solidFill>
                <a:srgbClr val="000000"/>
              </a:solidFill>
            </a:endParaRPr>
          </a:p>
          <a:p>
            <a:pPr marL="457200" indent="-457200">
              <a:buFont typeface="Arial" panose="020B0604020202020204" pitchFamily="34" charset="0"/>
              <a:buChar char="•"/>
            </a:pPr>
            <a:endParaRPr lang="en-US" sz="1200" dirty="0" smtClean="0">
              <a:solidFill>
                <a:srgbClr val="000000"/>
              </a:solidFill>
            </a:endParaRPr>
          </a:p>
          <a:p>
            <a:pPr marL="457200" indent="-457200">
              <a:buFont typeface="Arial" panose="020B0604020202020204" pitchFamily="34" charset="0"/>
              <a:buChar char="•"/>
            </a:pPr>
            <a:r>
              <a:rPr lang="en-US" dirty="0" smtClean="0">
                <a:solidFill>
                  <a:srgbClr val="000000"/>
                </a:solidFill>
              </a:rPr>
              <a:t>Salary Cap</a:t>
            </a:r>
          </a:p>
          <a:p>
            <a:pPr marL="457200" indent="-457200">
              <a:buFont typeface="Arial" panose="020B0604020202020204" pitchFamily="34" charset="0"/>
              <a:buChar char="•"/>
            </a:pPr>
            <a:endParaRPr lang="en-US" sz="1200" dirty="0" smtClean="0">
              <a:solidFill>
                <a:srgbClr val="000000"/>
              </a:solidFill>
            </a:endParaRPr>
          </a:p>
          <a:p>
            <a:pPr marL="457200" indent="-457200">
              <a:buFont typeface="Arial" panose="020B0604020202020204" pitchFamily="34" charset="0"/>
              <a:buChar char="•"/>
            </a:pPr>
            <a:r>
              <a:rPr lang="en-US" dirty="0" smtClean="0">
                <a:solidFill>
                  <a:srgbClr val="000000"/>
                </a:solidFill>
              </a:rPr>
              <a:t>Biweekly earnings when pay period spans 2 months</a:t>
            </a:r>
          </a:p>
          <a:p>
            <a:pPr marL="457200" indent="-457200">
              <a:buFont typeface="Arial" panose="020B0604020202020204" pitchFamily="34" charset="0"/>
              <a:buChar char="•"/>
            </a:pPr>
            <a:endParaRPr lang="en-US" sz="1200" dirty="0" smtClean="0">
              <a:solidFill>
                <a:srgbClr val="000000"/>
              </a:solidFill>
            </a:endParaRPr>
          </a:p>
          <a:p>
            <a:pPr marL="457200" indent="-457200">
              <a:buFont typeface="Arial" panose="020B0604020202020204" pitchFamily="34" charset="0"/>
              <a:buChar char="•"/>
            </a:pPr>
            <a:r>
              <a:rPr lang="en-US" dirty="0" smtClean="0">
                <a:solidFill>
                  <a:srgbClr val="000000"/>
                </a:solidFill>
              </a:rPr>
              <a:t>PPS earnings are limited to $99,999.99.  UCPath earnings have no size constraints</a:t>
            </a:r>
          </a:p>
          <a:p>
            <a:pPr marL="457200" indent="-457200">
              <a:buFont typeface="Arial" panose="020B0604020202020204" pitchFamily="34" charset="0"/>
              <a:buChar char="•"/>
            </a:pPr>
            <a:endParaRPr lang="en-US" sz="1200" dirty="0" smtClean="0">
              <a:solidFill>
                <a:srgbClr val="000000"/>
              </a:solidFill>
            </a:endParaRPr>
          </a:p>
          <a:p>
            <a:pPr marL="457200" indent="-457200">
              <a:buFont typeface="Arial" panose="020B0604020202020204" pitchFamily="34" charset="0"/>
              <a:buChar char="•"/>
            </a:pPr>
            <a:r>
              <a:rPr lang="en-US" dirty="0" smtClean="0">
                <a:solidFill>
                  <a:srgbClr val="000000"/>
                </a:solidFill>
              </a:rPr>
              <a:t>How </a:t>
            </a:r>
            <a:r>
              <a:rPr lang="en-US" dirty="0" smtClean="0">
                <a:solidFill>
                  <a:srgbClr val="000000"/>
                </a:solidFill>
              </a:rPr>
              <a:t>to search by Home Department</a:t>
            </a:r>
          </a:p>
        </p:txBody>
      </p:sp>
    </p:spTree>
    <p:extLst>
      <p:ext uri="{BB962C8B-B14F-4D97-AF65-F5344CB8AC3E}">
        <p14:creationId xmlns:p14="http://schemas.microsoft.com/office/powerpoint/2010/main" val="3008189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23220"/>
          </a:xfrm>
          <a:prstGeom prst="rect">
            <a:avLst/>
          </a:prstGeom>
        </p:spPr>
        <p:txBody>
          <a:bodyPr wrap="square">
            <a:spAutoFit/>
          </a:bodyPr>
          <a:lstStyle/>
          <a:p>
            <a:pPr lvl="0" algn="ctr"/>
            <a:r>
              <a:rPr lang="en-US" sz="2800" dirty="0" smtClean="0">
                <a:solidFill>
                  <a:srgbClr val="000000"/>
                </a:solidFill>
              </a:rPr>
              <a:t>PPS DOS Codes vs. UCPath Earnings Codes</a:t>
            </a:r>
            <a:endParaRPr lang="en-US" sz="2800" dirty="0">
              <a:solidFill>
                <a:srgbClr val="000000"/>
              </a:solidFill>
            </a:endParaRPr>
          </a:p>
        </p:txBody>
      </p:sp>
      <p:sp>
        <p:nvSpPr>
          <p:cNvPr id="5" name="TextBox 4"/>
          <p:cNvSpPr txBox="1"/>
          <p:nvPr/>
        </p:nvSpPr>
        <p:spPr>
          <a:xfrm>
            <a:off x="472749" y="1146844"/>
            <a:ext cx="8006316"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solidFill>
                  <a:srgbClr val="000000"/>
                </a:solidFill>
              </a:rPr>
              <a:t>DOS </a:t>
            </a:r>
            <a:r>
              <a:rPr lang="en-US" sz="2000" dirty="0">
                <a:solidFill>
                  <a:srgbClr val="000000"/>
                </a:solidFill>
              </a:rPr>
              <a:t>Code to Earn Code is not always a 1-to-1 conversion</a:t>
            </a:r>
          </a:p>
          <a:p>
            <a:pPr marL="457200" indent="-457200">
              <a:buFont typeface="Arial" panose="020B0604020202020204" pitchFamily="34" charset="0"/>
              <a:buChar char="•"/>
            </a:pPr>
            <a:r>
              <a:rPr lang="en-US" sz="2000" dirty="0">
                <a:solidFill>
                  <a:srgbClr val="000000"/>
                </a:solidFill>
              </a:rPr>
              <a:t>‘Retro’ Earn Codes begin with ‘9</a:t>
            </a:r>
            <a:r>
              <a:rPr lang="en-US" sz="2000" dirty="0" smtClean="0">
                <a:solidFill>
                  <a:srgbClr val="000000"/>
                </a:solidFill>
              </a:rPr>
              <a:t>’.</a:t>
            </a:r>
            <a:endParaRPr lang="en-US" sz="20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572509"/>
              </p:ext>
            </p:extLst>
          </p:nvPr>
        </p:nvGraphicFramePr>
        <p:xfrm>
          <a:off x="1389946" y="2299585"/>
          <a:ext cx="5343897" cy="3823639"/>
        </p:xfrm>
        <a:graphic>
          <a:graphicData uri="http://schemas.openxmlformats.org/drawingml/2006/table">
            <a:tbl>
              <a:tblPr>
                <a:tableStyleId>{69CF1AB2-1976-4502-BF36-3FF5EA218861}</a:tableStyleId>
              </a:tblPr>
              <a:tblGrid>
                <a:gridCol w="923785"/>
                <a:gridCol w="884159"/>
                <a:gridCol w="932386"/>
                <a:gridCol w="2603567"/>
              </a:tblGrid>
              <a:tr h="546235">
                <a:tc>
                  <a:txBody>
                    <a:bodyPr/>
                    <a:lstStyle/>
                    <a:p>
                      <a:pPr algn="l" fontAlgn="b"/>
                      <a:r>
                        <a:rPr lang="en-US" sz="1200" b="1" u="none" strike="noStrike" dirty="0">
                          <a:solidFill>
                            <a:srgbClr val="000000"/>
                          </a:solidFill>
                          <a:effectLst/>
                        </a:rPr>
                        <a:t>DOS Code</a:t>
                      </a:r>
                      <a:endParaRPr lang="en-US"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en-US" sz="1200" b="1" u="none" strike="noStrike" dirty="0">
                          <a:solidFill>
                            <a:srgbClr val="000000"/>
                          </a:solidFill>
                          <a:effectLst/>
                        </a:rPr>
                        <a:t>Earn Code</a:t>
                      </a:r>
                      <a:endParaRPr lang="en-US"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en-US" sz="1200" b="1" u="none" strike="noStrike" dirty="0">
                          <a:solidFill>
                            <a:srgbClr val="000000"/>
                          </a:solidFill>
                          <a:effectLst/>
                        </a:rPr>
                        <a:t>Retro </a:t>
                      </a:r>
                      <a:br>
                        <a:rPr lang="en-US" sz="1200" b="1" u="none" strike="noStrike" dirty="0">
                          <a:solidFill>
                            <a:srgbClr val="000000"/>
                          </a:solidFill>
                          <a:effectLst/>
                        </a:rPr>
                      </a:br>
                      <a:r>
                        <a:rPr lang="en-US" sz="1200" b="1" u="none" strike="noStrike" dirty="0">
                          <a:solidFill>
                            <a:srgbClr val="000000"/>
                          </a:solidFill>
                          <a:effectLst/>
                        </a:rPr>
                        <a:t>Earn Code</a:t>
                      </a:r>
                      <a:endParaRPr lang="en-US"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en-US" sz="1200" b="1" u="none" strike="noStrike" dirty="0">
                          <a:solidFill>
                            <a:srgbClr val="000000"/>
                          </a:solidFill>
                          <a:effectLst/>
                        </a:rPr>
                        <a:t>Earn Code Description</a:t>
                      </a:r>
                      <a:endParaRPr lang="en-US" sz="1200" b="1"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73117">
                <a:tc>
                  <a:txBody>
                    <a:bodyPr/>
                    <a:lstStyle/>
                    <a:p>
                      <a:pPr algn="l" fontAlgn="b"/>
                      <a:r>
                        <a:rPr lang="en-US" sz="1200" b="1" u="none" strike="noStrike">
                          <a:solidFill>
                            <a:srgbClr val="000000"/>
                          </a:solidFill>
                          <a:effectLst/>
                        </a:rPr>
                        <a:t>REG</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REG</a:t>
                      </a:r>
                      <a:endParaRPr lang="en-US" sz="12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9RG</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Regular Pay</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SKL</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SKL</a:t>
                      </a:r>
                      <a:endParaRPr lang="en-US" sz="12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9SK</a:t>
                      </a:r>
                      <a:endParaRPr lang="en-US" sz="12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Sick Leave Paid - Salary</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SKL</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S1L</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9SL</a:t>
                      </a:r>
                      <a:endParaRPr lang="en-US" sz="12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Sick Leave Paid - Hourly</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VAC</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VAC</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9VC</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Vacation Leave - Used Salaried</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VAC</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VCN</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9VN</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Vacation Leave - Used Hourly</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JUR</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JUR</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9JR</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Jury Duty - Salaried</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JUR</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JRN</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9JN</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Jury Duty - Hourly</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OTS</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OTS</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9OS</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Overtime Pay - Straight</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a:solidFill>
                            <a:srgbClr val="000000"/>
                          </a:solidFill>
                          <a:effectLst/>
                        </a:rPr>
                        <a:t>OTP</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OTP</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9OP</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Overtime Pay - Premium</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dirty="0" smtClean="0">
                          <a:solidFill>
                            <a:srgbClr val="000000"/>
                          </a:solidFill>
                          <a:effectLst/>
                        </a:rPr>
                        <a:t>SDM / NSD</a:t>
                      </a:r>
                      <a:endParaRPr lang="en-US" sz="12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NSD</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9NS</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Night Shift Differential</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dirty="0" smtClean="0">
                          <a:solidFill>
                            <a:srgbClr val="000000"/>
                          </a:solidFill>
                          <a:effectLst/>
                        </a:rPr>
                        <a:t>CPC / CPG</a:t>
                      </a:r>
                      <a:endParaRPr lang="en-US" sz="12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CRT</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952</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Certification Pay</a:t>
                      </a:r>
                      <a:endParaRPr lang="en-US" sz="1200" b="1" i="0" u="none" strike="noStrike" dirty="0">
                        <a:solidFill>
                          <a:srgbClr val="000000"/>
                        </a:solidFill>
                        <a:effectLst/>
                        <a:latin typeface="Calibri"/>
                      </a:endParaRPr>
                    </a:p>
                  </a:txBody>
                  <a:tcPr marL="9525" marR="9525" marT="9525" marB="0" anchor="b">
                    <a:solidFill>
                      <a:schemeClr val="bg1"/>
                    </a:solidFill>
                  </a:tcPr>
                </a:tc>
              </a:tr>
              <a:tr h="273117">
                <a:tc>
                  <a:txBody>
                    <a:bodyPr/>
                    <a:lstStyle/>
                    <a:p>
                      <a:pPr algn="l" fontAlgn="b"/>
                      <a:r>
                        <a:rPr lang="en-US" sz="1200" b="1" u="none" strike="noStrike" dirty="0">
                          <a:solidFill>
                            <a:srgbClr val="000000"/>
                          </a:solidFill>
                          <a:effectLst/>
                        </a:rPr>
                        <a:t>PDD</a:t>
                      </a:r>
                      <a:endParaRPr lang="en-US" sz="1200" b="1"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SPD</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a:solidFill>
                            <a:srgbClr val="000000"/>
                          </a:solidFill>
                          <a:effectLst/>
                        </a:rPr>
                        <a:t>980</a:t>
                      </a:r>
                      <a:endParaRPr lang="en-US" sz="1200" b="1" i="0" u="none" strike="noStrike">
                        <a:solidFill>
                          <a:srgbClr val="000000"/>
                        </a:solidFill>
                        <a:effectLst/>
                        <a:latin typeface="Calibri"/>
                      </a:endParaRPr>
                    </a:p>
                  </a:txBody>
                  <a:tcPr marL="9525" marR="9525" marT="9525" marB="0" anchor="b">
                    <a:solidFill>
                      <a:schemeClr val="bg1"/>
                    </a:solidFill>
                  </a:tcPr>
                </a:tc>
                <a:tc>
                  <a:txBody>
                    <a:bodyPr/>
                    <a:lstStyle/>
                    <a:p>
                      <a:pPr algn="l" fontAlgn="b"/>
                      <a:r>
                        <a:rPr lang="en-US" sz="1200" b="1" u="none" strike="noStrike" dirty="0">
                          <a:solidFill>
                            <a:srgbClr val="000000"/>
                          </a:solidFill>
                          <a:effectLst/>
                        </a:rPr>
                        <a:t>Stipend-Post Doc</a:t>
                      </a:r>
                      <a:endParaRPr lang="en-US" sz="1200" b="1" i="0" u="none" strike="noStrike" dirty="0">
                        <a:solidFill>
                          <a:srgbClr val="000000"/>
                        </a:solidFill>
                        <a:effectLst/>
                        <a:latin typeface="Calibri"/>
                      </a:endParaRPr>
                    </a:p>
                  </a:txBody>
                  <a:tcPr marL="9525" marR="9525" marT="9525" marB="0" anchor="b">
                    <a:solidFill>
                      <a:schemeClr val="bg1"/>
                    </a:solidFill>
                  </a:tcPr>
                </a:tc>
              </a:tr>
            </a:tbl>
          </a:graphicData>
        </a:graphic>
      </p:graphicFrame>
      <p:sp>
        <p:nvSpPr>
          <p:cNvPr id="6" name="TextBox 5"/>
          <p:cNvSpPr txBox="1"/>
          <p:nvPr/>
        </p:nvSpPr>
        <p:spPr>
          <a:xfrm>
            <a:off x="1389946" y="2068753"/>
            <a:ext cx="5670645" cy="230832"/>
          </a:xfrm>
          <a:prstGeom prst="rect">
            <a:avLst/>
          </a:prstGeom>
          <a:noFill/>
        </p:spPr>
        <p:txBody>
          <a:bodyPr wrap="square" rtlCol="0">
            <a:spAutoFit/>
          </a:bodyPr>
          <a:lstStyle/>
          <a:p>
            <a:r>
              <a:rPr lang="en-US" sz="900" dirty="0" smtClean="0">
                <a:solidFill>
                  <a:srgbClr val="000000"/>
                </a:solidFill>
              </a:rPr>
              <a:t>From UCPath Master Earn Code List – last updated 5/14/18</a:t>
            </a:r>
            <a:endParaRPr lang="en-US" sz="900" dirty="0">
              <a:solidFill>
                <a:srgbClr val="000000"/>
              </a:solidFill>
            </a:endParaRPr>
          </a:p>
        </p:txBody>
      </p:sp>
    </p:spTree>
    <p:extLst>
      <p:ext uri="{BB962C8B-B14F-4D97-AF65-F5344CB8AC3E}">
        <p14:creationId xmlns:p14="http://schemas.microsoft.com/office/powerpoint/2010/main" val="214487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075" y="1141782"/>
            <a:ext cx="8006316" cy="707886"/>
          </a:xfrm>
          <a:prstGeom prst="rect">
            <a:avLst/>
          </a:prstGeom>
          <a:noFill/>
        </p:spPr>
        <p:txBody>
          <a:bodyPr wrap="square" rtlCol="0">
            <a:spAutoFit/>
          </a:bodyPr>
          <a:lstStyle/>
          <a:p>
            <a:r>
              <a:rPr lang="en-US" sz="2000" dirty="0" smtClean="0">
                <a:solidFill>
                  <a:srgbClr val="000000"/>
                </a:solidFill>
              </a:rPr>
              <a:t>Off-Quarter DOS Codes, Earn Codes, and Retro Earn Codes must be maintained up-to-date in the ERS DOS Code Table</a:t>
            </a:r>
          </a:p>
        </p:txBody>
      </p:sp>
      <p:graphicFrame>
        <p:nvGraphicFramePr>
          <p:cNvPr id="3" name="Table 2"/>
          <p:cNvGraphicFramePr>
            <a:graphicFrameLocks noGrp="1"/>
          </p:cNvGraphicFramePr>
          <p:nvPr>
            <p:extLst>
              <p:ext uri="{D42A27DB-BD31-4B8C-83A1-F6EECF244321}">
                <p14:modId xmlns:p14="http://schemas.microsoft.com/office/powerpoint/2010/main" val="2614073165"/>
              </p:ext>
            </p:extLst>
          </p:nvPr>
        </p:nvGraphicFramePr>
        <p:xfrm>
          <a:off x="1056374" y="2087598"/>
          <a:ext cx="5816600" cy="1533525"/>
        </p:xfrm>
        <a:graphic>
          <a:graphicData uri="http://schemas.openxmlformats.org/drawingml/2006/table">
            <a:tbl>
              <a:tblPr/>
              <a:tblGrid>
                <a:gridCol w="1130300"/>
                <a:gridCol w="1130300"/>
                <a:gridCol w="901700"/>
                <a:gridCol w="2654300"/>
              </a:tblGrid>
              <a:tr h="200025">
                <a:tc>
                  <a:txBody>
                    <a:bodyPr/>
                    <a:lstStyle/>
                    <a:p>
                      <a:pPr algn="ctr" fontAlgn="b"/>
                      <a:r>
                        <a:rPr lang="en-US" sz="850" b="1" i="0" u="none" strike="noStrike" dirty="0">
                          <a:solidFill>
                            <a:srgbClr val="FFFFFF"/>
                          </a:solidFill>
                          <a:effectLst/>
                          <a:latin typeface="Book Antiqua"/>
                        </a:rPr>
                        <a:t>DOS Codes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US" sz="850" b="1" i="0" u="none" strike="noStrike" dirty="0">
                          <a:solidFill>
                            <a:srgbClr val="FFFFFF"/>
                          </a:solidFill>
                          <a:effectLst/>
                          <a:latin typeface="Book Antiqua"/>
                        </a:rPr>
                        <a:t>Primary Earn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b"/>
                      <a:r>
                        <a:rPr lang="en-US" sz="850" b="1" i="0" u="none" strike="noStrike" dirty="0">
                          <a:solidFill>
                            <a:srgbClr val="FFFFFF"/>
                          </a:solidFill>
                          <a:effectLst/>
                          <a:latin typeface="Book Antiqua"/>
                        </a:rPr>
                        <a:t>Retro </a:t>
                      </a:r>
                      <a:r>
                        <a:rPr lang="en-US" sz="850" b="1" i="0" u="none" strike="noStrike" dirty="0" smtClean="0">
                          <a:solidFill>
                            <a:srgbClr val="FFFFFF"/>
                          </a:solidFill>
                          <a:effectLst/>
                          <a:latin typeface="Book Antiqua"/>
                        </a:rPr>
                        <a:t> Earn Code</a:t>
                      </a:r>
                      <a:endParaRPr lang="en-US" sz="850" b="1" i="0" u="none" strike="noStrike" dirty="0">
                        <a:solidFill>
                          <a:srgbClr val="FFFFFF"/>
                        </a:solidFill>
                        <a:effectLst/>
                        <a:latin typeface="Book Antiqu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r>
                        <a:rPr lang="en-US" sz="850" b="1" i="0" u="none" strike="noStrike">
                          <a:solidFill>
                            <a:srgbClr val="FFFFFF"/>
                          </a:solidFill>
                          <a:effectLst/>
                          <a:latin typeface="Book Antiqua"/>
                        </a:rPr>
                        <a:t>Long Description (30 Char)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r>
              <a:tr h="190500">
                <a:tc>
                  <a:txBody>
                    <a:bodyPr/>
                    <a:lstStyle/>
                    <a:p>
                      <a:pPr algn="ctr" fontAlgn="ctr"/>
                      <a:r>
                        <a:rPr lang="en-US" sz="1000" b="1" i="0" u="none" strike="noStrike" dirty="0">
                          <a:solidFill>
                            <a:srgbClr val="000000"/>
                          </a:solidFill>
                          <a:effectLst/>
                          <a:latin typeface="Book Antiqua"/>
                        </a:rPr>
                        <a:t>ACA, APA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a:solidFill>
                            <a:srgbClr val="000000"/>
                          </a:solidFill>
                          <a:effectLst/>
                          <a:latin typeface="Book Antiqua"/>
                        </a:rPr>
                        <a:t>ACA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a:solidFill>
                            <a:srgbClr val="000000"/>
                          </a:solidFill>
                          <a:effectLst/>
                          <a:latin typeface="Book Antiqua"/>
                        </a:rPr>
                        <a:t>9AC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1" i="0" u="none" strike="noStrike" dirty="0">
                          <a:solidFill>
                            <a:srgbClr val="000000"/>
                          </a:solidFill>
                          <a:effectLst/>
                          <a:latin typeface="Book Antiqua"/>
                        </a:rPr>
                        <a:t>Additional Comp-Admin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0500">
                <a:tc>
                  <a:txBody>
                    <a:bodyPr/>
                    <a:lstStyle/>
                    <a:p>
                      <a:pPr algn="ctr" fontAlgn="ctr"/>
                      <a:r>
                        <a:rPr lang="en-US" sz="1000" b="1" i="0" u="none" strike="noStrike" dirty="0">
                          <a:solidFill>
                            <a:srgbClr val="000000"/>
                          </a:solidFill>
                          <a:effectLst/>
                          <a:latin typeface="Book Antiqua"/>
                        </a:rPr>
                        <a:t> AMN, AFN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ACN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9CN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Additional Comp-Gen-No RTMT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0500">
                <a:tc>
                  <a:txBody>
                    <a:bodyPr/>
                    <a:lstStyle/>
                    <a:p>
                      <a:pPr algn="ctr" fontAlgn="ctr"/>
                      <a:r>
                        <a:rPr lang="en-US" sz="1000" b="1" i="0" u="none" strike="noStrike">
                          <a:solidFill>
                            <a:srgbClr val="000000"/>
                          </a:solidFill>
                          <a:effectLst/>
                          <a:latin typeface="Book Antiqua"/>
                        </a:rPr>
                        <a:t>ACR, AAC, ARC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ACR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9CC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Additional Comp-Research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n-US" sz="1000" b="1" i="0" u="none" strike="noStrike">
                          <a:solidFill>
                            <a:srgbClr val="000000"/>
                          </a:solidFill>
                          <a:effectLst/>
                          <a:latin typeface="Book Antiqua"/>
                        </a:rPr>
                        <a:t>SSG, SSC, SMR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ACS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9CS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Additional Comp-Summer Session-DCP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n-US" sz="1000" b="1" i="0" u="none" strike="noStrike" dirty="0">
                          <a:solidFill>
                            <a:srgbClr val="000000"/>
                          </a:solidFill>
                          <a:effectLst/>
                          <a:latin typeface="Book Antiqua"/>
                        </a:rPr>
                        <a:t>ACT, ACS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9TC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Additional Comp-Teaching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n-US" sz="1000" b="1" i="0" u="none" strike="noStrike" dirty="0">
                          <a:solidFill>
                            <a:srgbClr val="000000"/>
                          </a:solidFill>
                          <a:effectLst/>
                          <a:latin typeface="Book Antiqua"/>
                        </a:rPr>
                        <a:t>ACM, ACF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ADC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9DC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Additional Comp-General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n-US" sz="1000" b="1" i="0" u="none" strike="noStrike">
                          <a:solidFill>
                            <a:srgbClr val="000000"/>
                          </a:solidFill>
                          <a:effectLst/>
                          <a:latin typeface="Book Antiqua"/>
                        </a:rPr>
                        <a:t>AFR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AFR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Book Antiqua"/>
                        </a:rPr>
                        <a:t>9AF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Book Antiqua"/>
                        </a:rPr>
                        <a:t>Additional Comp-FY Research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438030" y="3405395"/>
            <a:ext cx="1132764" cy="246221"/>
          </a:xfrm>
          <a:prstGeom prst="rect">
            <a:avLst/>
          </a:prstGeom>
          <a:noFill/>
        </p:spPr>
        <p:txBody>
          <a:bodyPr wrap="square" rtlCol="0">
            <a:spAutoFit/>
          </a:bodyPr>
          <a:lstStyle/>
          <a:p>
            <a:r>
              <a:rPr lang="en-US" sz="1000" dirty="0" smtClean="0">
                <a:solidFill>
                  <a:srgbClr val="FF0000"/>
                </a:solidFill>
              </a:rPr>
              <a:t>Is this Off QTR?</a:t>
            </a:r>
            <a:endParaRPr lang="en-US" sz="10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66896585"/>
              </p:ext>
            </p:extLst>
          </p:nvPr>
        </p:nvGraphicFramePr>
        <p:xfrm>
          <a:off x="1141674" y="4265209"/>
          <a:ext cx="1701800" cy="2476500"/>
        </p:xfrm>
        <a:graphic>
          <a:graphicData uri="http://schemas.openxmlformats.org/drawingml/2006/table">
            <a:tbl>
              <a:tblPr>
                <a:solidFill>
                  <a:srgbClr val="000000"/>
                </a:solidFill>
                <a:tableStyleId>{B301B821-A1FF-4177-AEE7-76D212191A09}</a:tableStyleId>
              </a:tblPr>
              <a:tblGrid>
                <a:gridCol w="812800"/>
                <a:gridCol w="889000"/>
              </a:tblGrid>
              <a:tr h="190500">
                <a:tc>
                  <a:txBody>
                    <a:bodyPr/>
                    <a:lstStyle/>
                    <a:p>
                      <a:pPr algn="ctr" fontAlgn="b"/>
                      <a:r>
                        <a:rPr lang="en-US" sz="1100" b="1" u="none" strike="noStrike" dirty="0" smtClean="0">
                          <a:solidFill>
                            <a:srgbClr val="000000"/>
                          </a:solidFill>
                          <a:effectLst/>
                        </a:rPr>
                        <a:t>Code</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u="none" strike="noStrike" dirty="0" err="1">
                          <a:solidFill>
                            <a:srgbClr val="000000"/>
                          </a:solidFill>
                          <a:effectLst/>
                        </a:rPr>
                        <a:t>Period_Type</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0500">
                <a:tc>
                  <a:txBody>
                    <a:bodyPr/>
                    <a:lstStyle/>
                    <a:p>
                      <a:pPr algn="ctr" fontAlgn="b"/>
                      <a:r>
                        <a:rPr lang="en-US" sz="1100" u="none" strike="noStrike" dirty="0">
                          <a:solidFill>
                            <a:srgbClr val="000000"/>
                          </a:solidFill>
                          <a:effectLst/>
                        </a:rPr>
                        <a:t>AAC</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000000"/>
                          </a:solidFill>
                          <a:effectLst/>
                        </a:rPr>
                        <a:t>ACA</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FF0000"/>
                          </a:solidFill>
                          <a:effectLst/>
                        </a:rPr>
                        <a:t>ACM</a:t>
                      </a:r>
                      <a:endParaRPr lang="en-US" sz="1100" b="0"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a:solidFill>
                            <a:srgbClr val="000000"/>
                          </a:solidFill>
                          <a:effectLst/>
                        </a:rPr>
                        <a:t>ACR</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000000"/>
                          </a:solidFill>
                          <a:effectLst/>
                        </a:rPr>
                        <a:t>ACS</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a:solidFill>
                            <a:srgbClr val="000000"/>
                          </a:solidFill>
                          <a:effectLst/>
                        </a:rPr>
                        <a:t>ACT</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a:solidFill>
                            <a:srgbClr val="000000"/>
                          </a:solidFill>
                          <a:effectLst/>
                        </a:rPr>
                        <a:t>APA</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000000"/>
                          </a:solidFill>
                          <a:effectLst/>
                        </a:rPr>
                        <a:t>ARC</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FF0000"/>
                          </a:solidFill>
                          <a:effectLst/>
                        </a:rPr>
                        <a:t>SSC</a:t>
                      </a:r>
                      <a:endParaRPr lang="en-US" sz="1100" b="0" i="0" u="none" strike="noStrike" dirty="0">
                        <a:solidFill>
                          <a:srgbClr val="FF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000000"/>
                          </a:solidFill>
                          <a:effectLst/>
                        </a:rPr>
                        <a:t>9AC</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000000"/>
                          </a:solidFill>
                          <a:effectLst/>
                        </a:rPr>
                        <a:t>9CC</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b"/>
                      <a:r>
                        <a:rPr lang="en-US" sz="1100" u="none" strike="noStrike" dirty="0">
                          <a:solidFill>
                            <a:srgbClr val="000000"/>
                          </a:solidFill>
                          <a:effectLst/>
                        </a:rPr>
                        <a:t>9TC</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rgbClr val="000000"/>
                          </a:solidFill>
                          <a:effectLst/>
                        </a:rPr>
                        <a:t>O</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9" name="Straight Arrow Connector 8"/>
          <p:cNvCxnSpPr/>
          <p:nvPr/>
        </p:nvCxnSpPr>
        <p:spPr>
          <a:xfrm flipH="1">
            <a:off x="6960358" y="3528506"/>
            <a:ext cx="47767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09936" y="3876244"/>
            <a:ext cx="2122226" cy="400110"/>
          </a:xfrm>
          <a:prstGeom prst="rect">
            <a:avLst/>
          </a:prstGeom>
          <a:noFill/>
        </p:spPr>
        <p:txBody>
          <a:bodyPr wrap="square" rtlCol="0">
            <a:spAutoFit/>
          </a:bodyPr>
          <a:lstStyle/>
          <a:p>
            <a:r>
              <a:rPr lang="en-US" sz="1000" dirty="0" smtClean="0">
                <a:solidFill>
                  <a:srgbClr val="000000"/>
                </a:solidFill>
              </a:rPr>
              <a:t>UCLA’s current Off-Quarter codes </a:t>
            </a:r>
          </a:p>
          <a:p>
            <a:r>
              <a:rPr lang="en-US" sz="1000" dirty="0" smtClean="0">
                <a:solidFill>
                  <a:srgbClr val="000000"/>
                </a:solidFill>
              </a:rPr>
              <a:t>in the ERS DOS Code Table</a:t>
            </a:r>
            <a:endParaRPr lang="en-US" sz="1000" dirty="0">
              <a:solidFill>
                <a:srgbClr val="000000"/>
              </a:solidFill>
            </a:endParaRPr>
          </a:p>
        </p:txBody>
      </p:sp>
      <p:sp>
        <p:nvSpPr>
          <p:cNvPr id="11" name="TextBox 10"/>
          <p:cNvSpPr txBox="1"/>
          <p:nvPr/>
        </p:nvSpPr>
        <p:spPr>
          <a:xfrm>
            <a:off x="3568890" y="4339988"/>
            <a:ext cx="3254991" cy="400110"/>
          </a:xfrm>
          <a:prstGeom prst="rect">
            <a:avLst/>
          </a:prstGeom>
          <a:noFill/>
        </p:spPr>
        <p:txBody>
          <a:bodyPr wrap="square" rtlCol="0">
            <a:spAutoFit/>
          </a:bodyPr>
          <a:lstStyle/>
          <a:p>
            <a:r>
              <a:rPr lang="en-US" sz="1000" dirty="0">
                <a:solidFill>
                  <a:srgbClr val="000000"/>
                </a:solidFill>
              </a:rPr>
              <a:t>It appears the following </a:t>
            </a:r>
            <a:r>
              <a:rPr lang="en-US" sz="1000" dirty="0" smtClean="0">
                <a:solidFill>
                  <a:srgbClr val="000000"/>
                </a:solidFill>
              </a:rPr>
              <a:t>Earn Codes and Retro </a:t>
            </a:r>
            <a:r>
              <a:rPr lang="en-US" sz="1000" dirty="0">
                <a:solidFill>
                  <a:srgbClr val="000000"/>
                </a:solidFill>
              </a:rPr>
              <a:t>Earn Codes need to be added to UCLA’s DOS Code table</a:t>
            </a:r>
          </a:p>
        </p:txBody>
      </p:sp>
      <p:sp>
        <p:nvSpPr>
          <p:cNvPr id="12" name="TextBox 11"/>
          <p:cNvSpPr txBox="1"/>
          <p:nvPr/>
        </p:nvSpPr>
        <p:spPr>
          <a:xfrm>
            <a:off x="4505465" y="4692331"/>
            <a:ext cx="1832215" cy="553998"/>
          </a:xfrm>
          <a:prstGeom prst="rect">
            <a:avLst/>
          </a:prstGeom>
          <a:noFill/>
        </p:spPr>
        <p:txBody>
          <a:bodyPr wrap="square" rtlCol="0">
            <a:spAutoFit/>
          </a:bodyPr>
          <a:lstStyle/>
          <a:p>
            <a:r>
              <a:rPr lang="en-US" sz="1000" dirty="0" smtClean="0">
                <a:solidFill>
                  <a:srgbClr val="000000"/>
                </a:solidFill>
              </a:rPr>
              <a:t>For </a:t>
            </a:r>
            <a:r>
              <a:rPr lang="en-US" sz="1000" dirty="0" smtClean="0">
                <a:solidFill>
                  <a:srgbClr val="FF0000"/>
                </a:solidFill>
              </a:rPr>
              <a:t>ACM</a:t>
            </a:r>
            <a:r>
              <a:rPr lang="en-US" sz="1000" dirty="0" smtClean="0">
                <a:solidFill>
                  <a:srgbClr val="000000"/>
                </a:solidFill>
              </a:rPr>
              <a:t>:  Add ADC, 9DC</a:t>
            </a:r>
          </a:p>
          <a:p>
            <a:r>
              <a:rPr lang="en-US" sz="1000" dirty="0" smtClean="0">
                <a:solidFill>
                  <a:srgbClr val="000000"/>
                </a:solidFill>
              </a:rPr>
              <a:t>For </a:t>
            </a:r>
            <a:r>
              <a:rPr lang="en-US" sz="1000" dirty="0" smtClean="0">
                <a:solidFill>
                  <a:srgbClr val="FF0000"/>
                </a:solidFill>
              </a:rPr>
              <a:t>SSC</a:t>
            </a:r>
            <a:r>
              <a:rPr lang="en-US" sz="1000" dirty="0" smtClean="0">
                <a:solidFill>
                  <a:srgbClr val="000000"/>
                </a:solidFill>
              </a:rPr>
              <a:t>:  Add 9CS</a:t>
            </a:r>
          </a:p>
          <a:p>
            <a:endParaRPr lang="en-US" sz="1000" dirty="0"/>
          </a:p>
        </p:txBody>
      </p:sp>
      <p:sp>
        <p:nvSpPr>
          <p:cNvPr id="13" name="TextBox 12"/>
          <p:cNvSpPr txBox="1"/>
          <p:nvPr/>
        </p:nvSpPr>
        <p:spPr>
          <a:xfrm>
            <a:off x="1009936" y="1902498"/>
            <a:ext cx="5670645" cy="230832"/>
          </a:xfrm>
          <a:prstGeom prst="rect">
            <a:avLst/>
          </a:prstGeom>
          <a:noFill/>
        </p:spPr>
        <p:txBody>
          <a:bodyPr wrap="square" rtlCol="0">
            <a:spAutoFit/>
          </a:bodyPr>
          <a:lstStyle/>
          <a:p>
            <a:r>
              <a:rPr lang="en-US" sz="900" dirty="0" smtClean="0">
                <a:solidFill>
                  <a:srgbClr val="000000"/>
                </a:solidFill>
              </a:rPr>
              <a:t>From UCPath Master Earn Code List – last updated 5/14/18</a:t>
            </a:r>
            <a:endParaRPr lang="en-US" sz="900" dirty="0">
              <a:solidFill>
                <a:srgbClr val="000000"/>
              </a:solidFill>
            </a:endParaRPr>
          </a:p>
        </p:txBody>
      </p:sp>
      <p:sp>
        <p:nvSpPr>
          <p:cNvPr id="14" name="Rectangle 13"/>
          <p:cNvSpPr/>
          <p:nvPr/>
        </p:nvSpPr>
        <p:spPr>
          <a:xfrm>
            <a:off x="388959" y="309312"/>
            <a:ext cx="8386549" cy="523220"/>
          </a:xfrm>
          <a:prstGeom prst="rect">
            <a:avLst/>
          </a:prstGeom>
        </p:spPr>
        <p:txBody>
          <a:bodyPr wrap="square">
            <a:spAutoFit/>
          </a:bodyPr>
          <a:lstStyle/>
          <a:p>
            <a:pPr lvl="0" algn="ctr"/>
            <a:r>
              <a:rPr lang="en-US" sz="2800" dirty="0" smtClean="0">
                <a:solidFill>
                  <a:srgbClr val="000000"/>
                </a:solidFill>
              </a:rPr>
              <a:t>PPS DOS Codes vs. UCPath Earnings Codes</a:t>
            </a:r>
            <a:endParaRPr lang="en-US" sz="2800" dirty="0">
              <a:solidFill>
                <a:srgbClr val="000000"/>
              </a:solidFill>
            </a:endParaRPr>
          </a:p>
        </p:txBody>
      </p:sp>
    </p:spTree>
    <p:extLst>
      <p:ext uri="{BB962C8B-B14F-4D97-AF65-F5344CB8AC3E}">
        <p14:creationId xmlns:p14="http://schemas.microsoft.com/office/powerpoint/2010/main" val="117953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23220"/>
          </a:xfrm>
          <a:prstGeom prst="rect">
            <a:avLst/>
          </a:prstGeom>
        </p:spPr>
        <p:txBody>
          <a:bodyPr wrap="square">
            <a:spAutoFit/>
          </a:bodyPr>
          <a:lstStyle/>
          <a:p>
            <a:pPr lvl="0" algn="ctr"/>
            <a:r>
              <a:rPr lang="en-US" sz="2800" dirty="0" smtClean="0">
                <a:solidFill>
                  <a:srgbClr val="000000"/>
                </a:solidFill>
              </a:rPr>
              <a:t>PPS Transaction Codes will not exist in UCPath</a:t>
            </a:r>
            <a:endParaRPr lang="en-US" sz="2800" dirty="0">
              <a:solidFill>
                <a:srgbClr val="000000"/>
              </a:solidFill>
            </a:endParaRPr>
          </a:p>
        </p:txBody>
      </p:sp>
      <p:sp>
        <p:nvSpPr>
          <p:cNvPr id="5" name="TextBox 4"/>
          <p:cNvSpPr txBox="1"/>
          <p:nvPr/>
        </p:nvSpPr>
        <p:spPr>
          <a:xfrm>
            <a:off x="579075" y="3556969"/>
            <a:ext cx="8006316" cy="3170099"/>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solidFill>
                  <a:srgbClr val="000000"/>
                </a:solidFill>
              </a:rPr>
              <a:t>Most Transaction Codes are not needed as the information is inherent in the UCPath Earnings Code</a:t>
            </a:r>
          </a:p>
          <a:p>
            <a:pPr marL="457200" indent="-457200">
              <a:buFont typeface="Arial" panose="020B0604020202020204" pitchFamily="34" charset="0"/>
              <a:buChar char="•"/>
            </a:pPr>
            <a:r>
              <a:rPr lang="en-US" sz="2000" dirty="0" smtClean="0">
                <a:solidFill>
                  <a:srgbClr val="000000"/>
                </a:solidFill>
              </a:rPr>
              <a:t>Roughly equivalent – ‘E1’ / ’E3’ and Salary Cost Transfers </a:t>
            </a:r>
          </a:p>
          <a:p>
            <a:pPr marL="1371600" lvl="2" indent="-457200">
              <a:buFont typeface="Arial" panose="020B0604020202020204" pitchFamily="34" charset="0"/>
              <a:buChar char="•"/>
            </a:pPr>
            <a:r>
              <a:rPr lang="en-US" sz="2000" dirty="0" smtClean="0">
                <a:solidFill>
                  <a:srgbClr val="000000"/>
                </a:solidFill>
              </a:rPr>
              <a:t>Replaced by Restatement Flag in UCPath</a:t>
            </a:r>
          </a:p>
          <a:p>
            <a:pPr marL="1371600" lvl="2" indent="-457200">
              <a:buFont typeface="Arial" panose="020B0604020202020204" pitchFamily="34" charset="0"/>
              <a:buChar char="•"/>
            </a:pPr>
            <a:r>
              <a:rPr lang="en-US" sz="2000" dirty="0" smtClean="0">
                <a:solidFill>
                  <a:srgbClr val="000000"/>
                </a:solidFill>
              </a:rPr>
              <a:t>R (Reversal) is equivalent to E1</a:t>
            </a:r>
          </a:p>
          <a:p>
            <a:pPr marL="1371600" lvl="2" indent="-457200">
              <a:buFont typeface="Arial" panose="020B0604020202020204" pitchFamily="34" charset="0"/>
              <a:buChar char="•"/>
            </a:pPr>
            <a:r>
              <a:rPr lang="en-US" sz="2000" dirty="0" smtClean="0">
                <a:solidFill>
                  <a:srgbClr val="000000"/>
                </a:solidFill>
              </a:rPr>
              <a:t>Y (Restatement) is equivalent to E3 </a:t>
            </a:r>
          </a:p>
          <a:p>
            <a:pPr marL="457200" indent="-457200">
              <a:buFont typeface="Arial" panose="020B0604020202020204" pitchFamily="34" charset="0"/>
              <a:buChar char="•"/>
            </a:pPr>
            <a:r>
              <a:rPr lang="en-US" sz="2000" dirty="0">
                <a:solidFill>
                  <a:srgbClr val="000000"/>
                </a:solidFill>
              </a:rPr>
              <a:t>Roughly equivalent - Transaction Code ‘AP’ (Additional Pay</a:t>
            </a:r>
            <a:r>
              <a:rPr lang="en-US" sz="2000">
                <a:solidFill>
                  <a:srgbClr val="000000"/>
                </a:solidFill>
              </a:rPr>
              <a:t>) </a:t>
            </a:r>
            <a:r>
              <a:rPr lang="en-US" sz="2000" smtClean="0">
                <a:solidFill>
                  <a:srgbClr val="000000"/>
                </a:solidFill>
              </a:rPr>
              <a:t>Additional </a:t>
            </a:r>
            <a:r>
              <a:rPr lang="en-US" sz="2000" dirty="0">
                <a:solidFill>
                  <a:srgbClr val="000000"/>
                </a:solidFill>
              </a:rPr>
              <a:t>pay amount will be represented by Retro </a:t>
            </a:r>
            <a:r>
              <a:rPr lang="en-US" sz="2000" dirty="0" smtClean="0">
                <a:solidFill>
                  <a:srgbClr val="000000"/>
                </a:solidFill>
              </a:rPr>
              <a:t>Earn Codes like 9RG</a:t>
            </a:r>
            <a:endParaRPr lang="en-US" sz="2000" dirty="0">
              <a:solidFill>
                <a:srgbClr val="000000"/>
              </a:solidFill>
            </a:endParaRPr>
          </a:p>
          <a:p>
            <a:pPr marL="1371600" lvl="2" indent="-457200">
              <a:buFont typeface="Arial" panose="020B0604020202020204" pitchFamily="34" charset="0"/>
              <a:buChar char="•"/>
            </a:pPr>
            <a:endParaRPr lang="en-US" sz="2000" dirty="0" smtClean="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35217306"/>
              </p:ext>
            </p:extLst>
          </p:nvPr>
        </p:nvGraphicFramePr>
        <p:xfrm>
          <a:off x="1389489" y="932522"/>
          <a:ext cx="6128325" cy="2512820"/>
        </p:xfrm>
        <a:graphic>
          <a:graphicData uri="http://schemas.openxmlformats.org/drawingml/2006/table">
            <a:tbl>
              <a:tblPr firstRow="1" firstCol="1" bandRow="1">
                <a:tableStyleId>{3C2FFA5D-87B4-456A-9821-1D502468CF0F}</a:tableStyleId>
              </a:tblPr>
              <a:tblGrid>
                <a:gridCol w="362567"/>
                <a:gridCol w="1813505"/>
                <a:gridCol w="1492925"/>
                <a:gridCol w="2459328"/>
              </a:tblGrid>
              <a:tr h="413549">
                <a:tc gridSpan="2">
                  <a:txBody>
                    <a:bodyPr/>
                    <a:lstStyle/>
                    <a:p>
                      <a:pPr marL="0" marR="0" algn="ctr">
                        <a:spcBef>
                          <a:spcPts val="0"/>
                        </a:spcBef>
                        <a:spcAft>
                          <a:spcPts val="0"/>
                        </a:spcAft>
                      </a:pPr>
                      <a:r>
                        <a:rPr lang="en-US" sz="1200" dirty="0" smtClean="0">
                          <a:effectLst/>
                        </a:rPr>
                        <a:t>PPS</a:t>
                      </a:r>
                      <a:r>
                        <a:rPr lang="en-US" sz="1200" baseline="0" dirty="0" smtClean="0">
                          <a:effectLst/>
                        </a:rPr>
                        <a:t> </a:t>
                      </a:r>
                    </a:p>
                    <a:p>
                      <a:pPr marL="0" marR="0" algn="ctr">
                        <a:spcBef>
                          <a:spcPts val="0"/>
                        </a:spcBef>
                        <a:spcAft>
                          <a:spcPts val="0"/>
                        </a:spcAft>
                      </a:pPr>
                      <a:r>
                        <a:rPr lang="en-US" sz="1200" dirty="0" smtClean="0">
                          <a:effectLst/>
                        </a:rPr>
                        <a:t>Transaction </a:t>
                      </a:r>
                      <a:r>
                        <a:rPr lang="en-US" sz="1200" dirty="0">
                          <a:effectLst/>
                        </a:rPr>
                        <a:t>Code</a:t>
                      </a:r>
                      <a:endParaRPr lang="en-US" sz="1200" b="1" dirty="0">
                        <a:solidFill>
                          <a:srgbClr val="000000"/>
                        </a:solidFill>
                        <a:effectLst/>
                        <a:latin typeface="Calibri"/>
                        <a:ea typeface="Calibri"/>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200" dirty="0" smtClean="0">
                          <a:effectLst/>
                        </a:rPr>
                        <a:t>Equivalent in</a:t>
                      </a:r>
                    </a:p>
                    <a:p>
                      <a:pPr marL="0" marR="0" algn="ctr">
                        <a:spcBef>
                          <a:spcPts val="0"/>
                        </a:spcBef>
                        <a:spcAft>
                          <a:spcPts val="0"/>
                        </a:spcAft>
                      </a:pPr>
                      <a:r>
                        <a:rPr lang="en-US" sz="1200" dirty="0" smtClean="0">
                          <a:effectLst/>
                        </a:rPr>
                        <a:t>UCPath?</a:t>
                      </a:r>
                      <a:endParaRPr lang="en-US" sz="1200" b="1" dirty="0">
                        <a:solidFill>
                          <a:srgbClr val="000000"/>
                        </a:solidFill>
                        <a:effectLst/>
                        <a:latin typeface="Calibri"/>
                        <a:ea typeface="Calibri"/>
                      </a:endParaRPr>
                    </a:p>
                  </a:txBody>
                  <a:tcPr marL="68580" marR="68580" marT="0" marB="0"/>
                </a:tc>
                <a:tc>
                  <a:txBody>
                    <a:bodyPr/>
                    <a:lstStyle/>
                    <a:p>
                      <a:pPr marL="0" marR="0" algn="ctr">
                        <a:spcBef>
                          <a:spcPts val="0"/>
                        </a:spcBef>
                        <a:spcAft>
                          <a:spcPts val="0"/>
                        </a:spcAft>
                      </a:pPr>
                      <a:r>
                        <a:rPr lang="en-US" sz="1200" dirty="0" smtClean="0">
                          <a:solidFill>
                            <a:schemeClr val="bg1"/>
                          </a:solidFill>
                          <a:effectLst/>
                        </a:rPr>
                        <a:t>Restatement Flag</a:t>
                      </a:r>
                    </a:p>
                    <a:p>
                      <a:pPr marL="0" marR="0" algn="ctr">
                        <a:spcBef>
                          <a:spcPts val="0"/>
                        </a:spcBef>
                        <a:spcAft>
                          <a:spcPts val="0"/>
                        </a:spcAft>
                      </a:pPr>
                      <a:r>
                        <a:rPr lang="en-US" sz="1200" b="1" dirty="0" smtClean="0">
                          <a:solidFill>
                            <a:schemeClr val="bg1"/>
                          </a:solidFill>
                          <a:effectLst/>
                          <a:latin typeface="Calibri"/>
                          <a:ea typeface="Calibri"/>
                        </a:rPr>
                        <a:t>Identifies Salary Cost Transfers</a:t>
                      </a:r>
                      <a:endParaRPr lang="en-US" sz="1200" b="1" dirty="0">
                        <a:solidFill>
                          <a:schemeClr val="bg1"/>
                        </a:solidFill>
                        <a:effectLst/>
                        <a:latin typeface="Calibri"/>
                        <a:ea typeface="Calibri"/>
                      </a:endParaRPr>
                    </a:p>
                  </a:txBody>
                  <a:tcPr marL="68580" marR="68580" marT="0" marB="0"/>
                </a:tc>
              </a:tr>
              <a:tr h="138552">
                <a:tc>
                  <a:txBody>
                    <a:bodyPr/>
                    <a:lstStyle/>
                    <a:p>
                      <a:pPr marL="0" marR="0" algn="ctr">
                        <a:spcBef>
                          <a:spcPts val="0"/>
                        </a:spcBef>
                        <a:spcAft>
                          <a:spcPts val="0"/>
                        </a:spcAft>
                      </a:pPr>
                      <a:r>
                        <a:rPr lang="en-US" sz="800" dirty="0" smtClean="0">
                          <a:solidFill>
                            <a:srgbClr val="000000"/>
                          </a:solidFill>
                          <a:effectLst/>
                        </a:rPr>
                        <a:t> AP</a:t>
                      </a:r>
                      <a:r>
                        <a:rPr lang="en-US" sz="800" dirty="0">
                          <a:solidFill>
                            <a:srgbClr val="000000"/>
                          </a:solidFill>
                          <a:effectLst/>
                        </a:rPr>
                        <a:t> </a:t>
                      </a:r>
                      <a:endParaRPr lang="en-US" sz="1100" dirty="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Additional pay</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rgbClr val="000000"/>
                          </a:solidFill>
                          <a:effectLst/>
                        </a:rPr>
                        <a:t>Retro Earn</a:t>
                      </a:r>
                      <a:r>
                        <a:rPr lang="en-US" sz="800" baseline="0" dirty="0" smtClean="0">
                          <a:solidFill>
                            <a:srgbClr val="000000"/>
                          </a:solidFill>
                          <a:effectLst/>
                        </a:rPr>
                        <a:t> Code</a:t>
                      </a:r>
                      <a:endParaRPr lang="en-US" sz="1100" dirty="0">
                        <a:solidFill>
                          <a:srgbClr val="000000"/>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 Normal</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dirty="0">
                          <a:solidFill>
                            <a:srgbClr val="000000"/>
                          </a:solidFill>
                          <a:effectLst/>
                        </a:rPr>
                        <a:t>AU</a:t>
                      </a:r>
                      <a:endParaRPr lang="en-US" sz="1100" dirty="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Automatic pay</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C2</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a:solidFill>
                            <a:srgbClr val="000000"/>
                          </a:solidFill>
                          <a:effectLst/>
                        </a:rPr>
                        <a:t>Cancellation</a:t>
                      </a:r>
                      <a:endParaRPr lang="en-US" sz="110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51147">
                <a:tc>
                  <a:txBody>
                    <a:bodyPr/>
                    <a:lstStyle/>
                    <a:p>
                      <a:pPr marL="0" marR="0" algn="ctr">
                        <a:spcBef>
                          <a:spcPts val="0"/>
                        </a:spcBef>
                        <a:spcAft>
                          <a:spcPts val="0"/>
                        </a:spcAft>
                      </a:pPr>
                      <a:r>
                        <a:rPr lang="en-US" sz="900">
                          <a:solidFill>
                            <a:srgbClr val="000000"/>
                          </a:solidFill>
                          <a:effectLst/>
                        </a:rPr>
                        <a:t>E1</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a:solidFill>
                            <a:srgbClr val="000000"/>
                          </a:solidFill>
                          <a:effectLst/>
                        </a:rPr>
                        <a:t>Expense transfer 1</a:t>
                      </a:r>
                      <a:endParaRPr lang="en-US" sz="1100" b="1">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rgbClr val="000000"/>
                          </a:solidFill>
                          <a:effectLst/>
                        </a:rPr>
                        <a:t>Only as Restatement</a:t>
                      </a:r>
                      <a:r>
                        <a:rPr lang="en-US" sz="800" baseline="0" dirty="0" smtClean="0">
                          <a:solidFill>
                            <a:srgbClr val="000000"/>
                          </a:solidFill>
                          <a:effectLst/>
                        </a:rPr>
                        <a:t> Flag</a:t>
                      </a:r>
                      <a:endParaRPr lang="en-US" sz="1100" dirty="0">
                        <a:solidFill>
                          <a:srgbClr val="000000"/>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900" dirty="0">
                          <a:solidFill>
                            <a:srgbClr val="000000"/>
                          </a:solidFill>
                          <a:effectLst/>
                        </a:rPr>
                        <a:t>R</a:t>
                      </a:r>
                      <a:r>
                        <a:rPr lang="en-US" sz="800" dirty="0">
                          <a:solidFill>
                            <a:srgbClr val="000000"/>
                          </a:solidFill>
                          <a:effectLst/>
                        </a:rPr>
                        <a:t> – (Reversal from Prior </a:t>
                      </a:r>
                      <a:r>
                        <a:rPr lang="en-US" sz="800" dirty="0" smtClean="0">
                          <a:solidFill>
                            <a:srgbClr val="000000"/>
                          </a:solidFill>
                          <a:effectLst/>
                        </a:rPr>
                        <a:t>FAU)</a:t>
                      </a:r>
                      <a:endParaRPr lang="en-US" sz="1100" dirty="0">
                        <a:solidFill>
                          <a:srgbClr val="000000"/>
                        </a:solidFill>
                        <a:effectLst/>
                        <a:latin typeface="Calibri"/>
                        <a:ea typeface="Calibri"/>
                      </a:endParaRPr>
                    </a:p>
                  </a:txBody>
                  <a:tcPr marL="68580" marR="68580" marT="0" marB="0">
                    <a:solidFill>
                      <a:schemeClr val="bg1"/>
                    </a:solidFill>
                  </a:tcPr>
                </a:tc>
              </a:tr>
              <a:tr h="151147">
                <a:tc>
                  <a:txBody>
                    <a:bodyPr/>
                    <a:lstStyle/>
                    <a:p>
                      <a:pPr marL="0" marR="0" algn="ctr">
                        <a:spcBef>
                          <a:spcPts val="0"/>
                        </a:spcBef>
                        <a:spcAft>
                          <a:spcPts val="0"/>
                        </a:spcAft>
                      </a:pPr>
                      <a:r>
                        <a:rPr lang="en-US" sz="900">
                          <a:solidFill>
                            <a:srgbClr val="000000"/>
                          </a:solidFill>
                          <a:effectLst/>
                        </a:rPr>
                        <a:t>E3</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Expense transfer 3</a:t>
                      </a:r>
                      <a:endParaRPr lang="en-US" sz="1100" b="1"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rgbClr val="000000"/>
                          </a:solidFill>
                          <a:effectLst/>
                        </a:rPr>
                        <a:t>Only as Restatement Flag</a:t>
                      </a:r>
                      <a:endParaRPr lang="en-US" sz="1100" dirty="0">
                        <a:solidFill>
                          <a:srgbClr val="000000"/>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900" dirty="0">
                          <a:solidFill>
                            <a:srgbClr val="000000"/>
                          </a:solidFill>
                          <a:effectLst/>
                        </a:rPr>
                        <a:t>Y</a:t>
                      </a:r>
                      <a:r>
                        <a:rPr lang="en-US" sz="800" dirty="0">
                          <a:solidFill>
                            <a:srgbClr val="000000"/>
                          </a:solidFill>
                          <a:effectLst/>
                        </a:rPr>
                        <a:t> – (Restatement to Correct </a:t>
                      </a:r>
                      <a:r>
                        <a:rPr lang="en-US" sz="800" dirty="0" smtClean="0">
                          <a:solidFill>
                            <a:srgbClr val="000000"/>
                          </a:solidFill>
                          <a:effectLst/>
                        </a:rPr>
                        <a:t>FAU)</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FT</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a:solidFill>
                            <a:srgbClr val="000000"/>
                          </a:solidFill>
                          <a:effectLst/>
                        </a:rPr>
                        <a:t>One-time payment</a:t>
                      </a:r>
                      <a:endParaRPr lang="en-US" sz="110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H2</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a:solidFill>
                            <a:srgbClr val="000000"/>
                          </a:solidFill>
                          <a:effectLst/>
                        </a:rPr>
                        <a:t>Hand-Drawn</a:t>
                      </a:r>
                      <a:endParaRPr lang="en-US" sz="110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LX</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a:solidFill>
                            <a:srgbClr val="000000"/>
                          </a:solidFill>
                          <a:effectLst/>
                        </a:rPr>
                        <a:t>Late time or leave</a:t>
                      </a:r>
                      <a:endParaRPr lang="en-US" sz="110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O2</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Overpayment</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RA</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Retroactive pay</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RX</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a:solidFill>
                            <a:srgbClr val="000000"/>
                          </a:solidFill>
                          <a:effectLst/>
                        </a:rPr>
                        <a:t>Reduction in pay or leave</a:t>
                      </a:r>
                      <a:endParaRPr lang="en-US" sz="110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R2</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Rush Check</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ST</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Payment in lieu of notice</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8552">
                <a:tc>
                  <a:txBody>
                    <a:bodyPr/>
                    <a:lstStyle/>
                    <a:p>
                      <a:pPr marL="0" marR="0" algn="ctr">
                        <a:spcBef>
                          <a:spcPts val="0"/>
                        </a:spcBef>
                        <a:spcAft>
                          <a:spcPts val="0"/>
                        </a:spcAft>
                      </a:pPr>
                      <a:r>
                        <a:rPr lang="en-US" sz="800">
                          <a:solidFill>
                            <a:srgbClr val="000000"/>
                          </a:solidFill>
                          <a:effectLst/>
                        </a:rPr>
                        <a:t>TE</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Exception time</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r h="134353">
                <a:tc>
                  <a:txBody>
                    <a:bodyPr/>
                    <a:lstStyle/>
                    <a:p>
                      <a:pPr marL="0" marR="0" algn="ctr">
                        <a:spcBef>
                          <a:spcPts val="0"/>
                        </a:spcBef>
                        <a:spcAft>
                          <a:spcPts val="0"/>
                        </a:spcAft>
                      </a:pPr>
                      <a:r>
                        <a:rPr lang="en-US" sz="800">
                          <a:solidFill>
                            <a:srgbClr val="000000"/>
                          </a:solidFill>
                          <a:effectLst/>
                        </a:rPr>
                        <a:t>TX</a:t>
                      </a:r>
                      <a:endParaRPr lang="en-US" sz="1100">
                        <a:solidFill>
                          <a:srgbClr val="000000"/>
                        </a:solidFill>
                        <a:effectLst/>
                        <a:latin typeface="Calibri"/>
                        <a:ea typeface="Calibri"/>
                      </a:endParaRPr>
                    </a:p>
                  </a:txBody>
                  <a:tcPr marL="68580" marR="68580" marT="0" marB="0" anchor="b">
                    <a:solidFill>
                      <a:schemeClr val="bg1"/>
                    </a:solidFill>
                  </a:tcPr>
                </a:tc>
                <a:tc>
                  <a:txBody>
                    <a:bodyPr/>
                    <a:lstStyle/>
                    <a:p>
                      <a:pPr marL="0" marR="0">
                        <a:spcBef>
                          <a:spcPts val="0"/>
                        </a:spcBef>
                        <a:spcAft>
                          <a:spcPts val="0"/>
                        </a:spcAft>
                      </a:pPr>
                      <a:r>
                        <a:rPr lang="en-US" sz="800" dirty="0">
                          <a:solidFill>
                            <a:srgbClr val="000000"/>
                          </a:solidFill>
                          <a:effectLst/>
                        </a:rPr>
                        <a:t>Positive time</a:t>
                      </a:r>
                      <a:endParaRPr lang="en-US" sz="1100" dirty="0">
                        <a:solidFill>
                          <a:srgbClr val="000000"/>
                        </a:solidFill>
                        <a:effectLst/>
                        <a:latin typeface="Calibri"/>
                        <a:ea typeface="Calibri"/>
                      </a:endParaRPr>
                    </a:p>
                  </a:txBody>
                  <a:tcPr marL="68580" marR="68580" marT="0" marB="0" anchor="ctr">
                    <a:solidFill>
                      <a:schemeClr val="bg1"/>
                    </a:solidFill>
                  </a:tcPr>
                </a:tc>
                <a:tc>
                  <a:txBody>
                    <a:bodyPr/>
                    <a:lstStyle/>
                    <a:p>
                      <a:pPr marL="0" marR="0" algn="ctr">
                        <a:spcBef>
                          <a:spcPts val="0"/>
                        </a:spcBef>
                        <a:spcAft>
                          <a:spcPts val="0"/>
                        </a:spcAft>
                      </a:pPr>
                      <a:r>
                        <a:rPr lang="en-US" sz="800" dirty="0" smtClean="0">
                          <a:solidFill>
                            <a:schemeClr val="bg1"/>
                          </a:solidFill>
                          <a:effectLst/>
                        </a:rPr>
                        <a:t>No</a:t>
                      </a:r>
                      <a:endParaRPr lang="en-US" sz="1100" dirty="0">
                        <a:solidFill>
                          <a:schemeClr val="bg1"/>
                        </a:solidFill>
                        <a:effectLst/>
                        <a:latin typeface="Calibri"/>
                        <a:ea typeface="Calibri"/>
                      </a:endParaRPr>
                    </a:p>
                  </a:txBody>
                  <a:tcPr marL="68580" marR="68580" marT="0" marB="0">
                    <a:solidFill>
                      <a:schemeClr val="bg1"/>
                    </a:solidFill>
                  </a:tcPr>
                </a:tc>
                <a:tc>
                  <a:txBody>
                    <a:bodyPr/>
                    <a:lstStyle/>
                    <a:p>
                      <a:pPr marL="0" marR="0" algn="ctr">
                        <a:spcBef>
                          <a:spcPts val="0"/>
                        </a:spcBef>
                        <a:spcAft>
                          <a:spcPts val="0"/>
                        </a:spcAft>
                      </a:pPr>
                      <a:r>
                        <a:rPr lang="en-US" sz="800" dirty="0">
                          <a:solidFill>
                            <a:srgbClr val="000000"/>
                          </a:solidFill>
                          <a:effectLst/>
                        </a:rPr>
                        <a:t>N</a:t>
                      </a:r>
                      <a:endParaRPr lang="en-US" sz="1100" dirty="0">
                        <a:solidFill>
                          <a:srgbClr val="000000"/>
                        </a:solidFill>
                        <a:effectLst/>
                        <a:latin typeface="Calibri"/>
                        <a:ea typeface="Calibri"/>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197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84775"/>
          </a:xfrm>
          <a:prstGeom prst="rect">
            <a:avLst/>
          </a:prstGeom>
        </p:spPr>
        <p:txBody>
          <a:bodyPr wrap="square">
            <a:spAutoFit/>
          </a:bodyPr>
          <a:lstStyle/>
          <a:p>
            <a:pPr lvl="0" algn="ctr"/>
            <a:r>
              <a:rPr lang="en-US" sz="3200" dirty="0" smtClean="0">
                <a:solidFill>
                  <a:srgbClr val="000000"/>
                </a:solidFill>
              </a:rPr>
              <a:t>UCPath Salary Cost Transfer</a:t>
            </a:r>
            <a:endParaRPr lang="en-US" sz="2800" dirty="0">
              <a:solidFill>
                <a:srgbClr val="000000"/>
              </a:solidFill>
            </a:endParaRPr>
          </a:p>
        </p:txBody>
      </p:sp>
      <p:sp>
        <p:nvSpPr>
          <p:cNvPr id="5" name="TextBox 4"/>
          <p:cNvSpPr txBox="1"/>
          <p:nvPr/>
        </p:nvSpPr>
        <p:spPr>
          <a:xfrm>
            <a:off x="579075" y="954487"/>
            <a:ext cx="8006316" cy="1323439"/>
          </a:xfrm>
          <a:prstGeom prst="rect">
            <a:avLst/>
          </a:prstGeom>
          <a:noFill/>
        </p:spPr>
        <p:txBody>
          <a:bodyPr wrap="square" rtlCol="0">
            <a:spAutoFit/>
          </a:bodyPr>
          <a:lstStyle/>
          <a:p>
            <a:r>
              <a:rPr lang="en-US" sz="2000" dirty="0" smtClean="0">
                <a:solidFill>
                  <a:srgbClr val="000000"/>
                </a:solidFill>
              </a:rPr>
              <a:t>Example of UCPath Salary Cost Transfers </a:t>
            </a:r>
          </a:p>
          <a:p>
            <a:pPr lvl="1"/>
            <a:r>
              <a:rPr lang="en-US" sz="2000" dirty="0" smtClean="0">
                <a:solidFill>
                  <a:srgbClr val="000000"/>
                </a:solidFill>
              </a:rPr>
              <a:t>Restatement Flag ‘R’ reverses the 1/31/18 and 2/28/18 earnings</a:t>
            </a:r>
          </a:p>
          <a:p>
            <a:pPr lvl="1"/>
            <a:r>
              <a:rPr lang="en-US" sz="2000" dirty="0" smtClean="0">
                <a:solidFill>
                  <a:srgbClr val="000000"/>
                </a:solidFill>
              </a:rPr>
              <a:t>Restatement Flag ‘Y’ restates the earnings to a different FAU</a:t>
            </a:r>
          </a:p>
          <a:p>
            <a:pPr lvl="1"/>
            <a:r>
              <a:rPr lang="en-US" sz="2000" dirty="0" smtClean="0">
                <a:solidFill>
                  <a:srgbClr val="000000"/>
                </a:solidFill>
              </a:rPr>
              <a:t>Restatement Flag ‘N’ indicates transaction is not a SCT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46" y="2277926"/>
            <a:ext cx="8379498" cy="4313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5335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89877"/>
            <a:ext cx="8386549" cy="954107"/>
          </a:xfrm>
          <a:prstGeom prst="rect">
            <a:avLst/>
          </a:prstGeom>
        </p:spPr>
        <p:txBody>
          <a:bodyPr wrap="square">
            <a:spAutoFit/>
          </a:bodyPr>
          <a:lstStyle/>
          <a:p>
            <a:pPr lvl="0" algn="ctr"/>
            <a:r>
              <a:rPr lang="en-US" sz="2800" dirty="0" smtClean="0">
                <a:solidFill>
                  <a:srgbClr val="000000"/>
                </a:solidFill>
              </a:rPr>
              <a:t>How Vacation, Sick, Jury Duty, Military Pay, etc., </a:t>
            </a:r>
            <a:endParaRPr lang="en-US" sz="2800" dirty="0">
              <a:solidFill>
                <a:srgbClr val="000000"/>
              </a:solidFill>
            </a:endParaRPr>
          </a:p>
          <a:p>
            <a:pPr lvl="0" algn="ctr"/>
            <a:r>
              <a:rPr lang="en-US" sz="2800" dirty="0" smtClean="0">
                <a:solidFill>
                  <a:srgbClr val="000000"/>
                </a:solidFill>
              </a:rPr>
              <a:t>Is paid in UCPath</a:t>
            </a:r>
            <a:endParaRPr lang="en-US" sz="2800" dirty="0">
              <a:solidFill>
                <a:srgbClr val="000000"/>
              </a:solidFill>
            </a:endParaRPr>
          </a:p>
        </p:txBody>
      </p:sp>
      <p:pic>
        <p:nvPicPr>
          <p:cNvPr id="9" name="Picture 8"/>
          <p:cNvPicPr/>
          <p:nvPr/>
        </p:nvPicPr>
        <p:blipFill>
          <a:blip r:embed="rId3"/>
          <a:stretch>
            <a:fillRect/>
          </a:stretch>
        </p:blipFill>
        <p:spPr>
          <a:xfrm>
            <a:off x="98444" y="2275303"/>
            <a:ext cx="8923359" cy="3840489"/>
          </a:xfrm>
          <a:prstGeom prst="rect">
            <a:avLst/>
          </a:prstGeom>
          <a:ln>
            <a:solidFill>
              <a:schemeClr val="tx1"/>
            </a:solidFill>
          </a:ln>
        </p:spPr>
      </p:pic>
      <p:sp>
        <p:nvSpPr>
          <p:cNvPr id="5" name="TextBox 4"/>
          <p:cNvSpPr txBox="1"/>
          <p:nvPr/>
        </p:nvSpPr>
        <p:spPr>
          <a:xfrm>
            <a:off x="261257" y="1591294"/>
            <a:ext cx="8597735" cy="646331"/>
          </a:xfrm>
          <a:prstGeom prst="rect">
            <a:avLst/>
          </a:prstGeom>
          <a:noFill/>
        </p:spPr>
        <p:txBody>
          <a:bodyPr wrap="square" rtlCol="0">
            <a:spAutoFit/>
          </a:bodyPr>
          <a:lstStyle/>
          <a:p>
            <a:r>
              <a:rPr lang="en-US" dirty="0" smtClean="0">
                <a:solidFill>
                  <a:srgbClr val="000000"/>
                </a:solidFill>
              </a:rPr>
              <a:t>This is the Payroll Register Report from the PeopleSoft (UCPath) </a:t>
            </a:r>
            <a:r>
              <a:rPr lang="en-US" dirty="0">
                <a:solidFill>
                  <a:srgbClr val="000000"/>
                </a:solidFill>
              </a:rPr>
              <a:t>P</a:t>
            </a:r>
            <a:r>
              <a:rPr lang="en-US" dirty="0" smtClean="0">
                <a:solidFill>
                  <a:srgbClr val="000000"/>
                </a:solidFill>
              </a:rPr>
              <a:t>ayroll system</a:t>
            </a:r>
          </a:p>
          <a:p>
            <a:pPr algn="ctr"/>
            <a:r>
              <a:rPr lang="en-US" dirty="0" smtClean="0">
                <a:solidFill>
                  <a:srgbClr val="000000"/>
                </a:solidFill>
              </a:rPr>
              <a:t>Regular pay is reduced and vacation, sick, etc., earnings are paid</a:t>
            </a:r>
            <a:endParaRPr lang="en-US" dirty="0">
              <a:solidFill>
                <a:srgbClr val="000000"/>
              </a:solidFill>
            </a:endParaRPr>
          </a:p>
        </p:txBody>
      </p:sp>
      <p:sp>
        <p:nvSpPr>
          <p:cNvPr id="6" name="TextBox 5"/>
          <p:cNvSpPr txBox="1"/>
          <p:nvPr/>
        </p:nvSpPr>
        <p:spPr>
          <a:xfrm>
            <a:off x="98444" y="6365174"/>
            <a:ext cx="7905525" cy="246221"/>
          </a:xfrm>
          <a:prstGeom prst="rect">
            <a:avLst/>
          </a:prstGeom>
          <a:noFill/>
        </p:spPr>
        <p:txBody>
          <a:bodyPr wrap="square" rtlCol="0">
            <a:spAutoFit/>
          </a:bodyPr>
          <a:lstStyle/>
          <a:p>
            <a:r>
              <a:rPr lang="en-US" sz="1000" dirty="0" smtClean="0">
                <a:solidFill>
                  <a:srgbClr val="000000"/>
                </a:solidFill>
              </a:rPr>
              <a:t>LNF is a new Earn code – Leave-No Pay-FMLA Salaried</a:t>
            </a:r>
            <a:endParaRPr lang="en-US" sz="1000" dirty="0">
              <a:solidFill>
                <a:srgbClr val="000000"/>
              </a:solidFill>
            </a:endParaRPr>
          </a:p>
        </p:txBody>
      </p:sp>
    </p:spTree>
    <p:extLst>
      <p:ext uri="{BB962C8B-B14F-4D97-AF65-F5344CB8AC3E}">
        <p14:creationId xmlns:p14="http://schemas.microsoft.com/office/powerpoint/2010/main" val="4193630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89877"/>
            <a:ext cx="8386549" cy="954107"/>
          </a:xfrm>
          <a:prstGeom prst="rect">
            <a:avLst/>
          </a:prstGeom>
        </p:spPr>
        <p:txBody>
          <a:bodyPr wrap="square">
            <a:spAutoFit/>
          </a:bodyPr>
          <a:lstStyle/>
          <a:p>
            <a:pPr lvl="0" algn="ctr"/>
            <a:r>
              <a:rPr lang="en-US" sz="2800" dirty="0" smtClean="0">
                <a:solidFill>
                  <a:srgbClr val="000000"/>
                </a:solidFill>
              </a:rPr>
              <a:t>How Vacation, Sick, Jury Duty, Military Pay, etc., </a:t>
            </a:r>
            <a:endParaRPr lang="en-US" sz="2800" dirty="0">
              <a:solidFill>
                <a:srgbClr val="000000"/>
              </a:solidFill>
            </a:endParaRPr>
          </a:p>
          <a:p>
            <a:pPr lvl="0" algn="ctr"/>
            <a:r>
              <a:rPr lang="en-US" sz="2800" dirty="0" smtClean="0">
                <a:solidFill>
                  <a:srgbClr val="000000"/>
                </a:solidFill>
              </a:rPr>
              <a:t>Is paid in UCPath</a:t>
            </a:r>
            <a:endParaRPr lang="en-US" sz="2800" dirty="0">
              <a:solidFill>
                <a:srgbClr val="00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79" y="5117964"/>
            <a:ext cx="8775508" cy="168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4479" y="4812531"/>
            <a:ext cx="8664228" cy="369332"/>
          </a:xfrm>
          <a:prstGeom prst="rect">
            <a:avLst/>
          </a:prstGeom>
          <a:noFill/>
        </p:spPr>
        <p:txBody>
          <a:bodyPr wrap="square" rtlCol="0">
            <a:spAutoFit/>
          </a:bodyPr>
          <a:lstStyle/>
          <a:p>
            <a:r>
              <a:rPr lang="en-US" dirty="0" smtClean="0"/>
              <a:t>PPS Sick and Vacation earnings in ERS 11.0 continue to go ‘Below the Line’</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78" y="1617384"/>
            <a:ext cx="8775509" cy="319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4478" y="1341137"/>
            <a:ext cx="7930398" cy="369332"/>
          </a:xfrm>
          <a:prstGeom prst="rect">
            <a:avLst/>
          </a:prstGeom>
          <a:noFill/>
        </p:spPr>
        <p:txBody>
          <a:bodyPr wrap="square" rtlCol="0">
            <a:spAutoFit/>
          </a:bodyPr>
          <a:lstStyle/>
          <a:p>
            <a:r>
              <a:rPr lang="en-US" dirty="0" smtClean="0"/>
              <a:t>UCPath Sick and Vacation earnings in ERS 11.0 will go ‘Above the Line’</a:t>
            </a:r>
            <a:endParaRPr lang="en-US" dirty="0"/>
          </a:p>
        </p:txBody>
      </p:sp>
      <p:sp>
        <p:nvSpPr>
          <p:cNvPr id="3" name="Rectangle 2"/>
          <p:cNvSpPr/>
          <p:nvPr/>
        </p:nvSpPr>
        <p:spPr>
          <a:xfrm>
            <a:off x="194479" y="3348976"/>
            <a:ext cx="8775508" cy="11529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831246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8" y="612180"/>
            <a:ext cx="8386549" cy="646331"/>
          </a:xfrm>
          <a:prstGeom prst="rect">
            <a:avLst/>
          </a:prstGeom>
        </p:spPr>
        <p:txBody>
          <a:bodyPr wrap="square">
            <a:spAutoFit/>
          </a:bodyPr>
          <a:lstStyle/>
          <a:p>
            <a:pPr lvl="0" algn="ctr"/>
            <a:r>
              <a:rPr lang="en-US" sz="3600" dirty="0" smtClean="0">
                <a:solidFill>
                  <a:srgbClr val="000000"/>
                </a:solidFill>
              </a:rPr>
              <a:t>Agenda</a:t>
            </a:r>
            <a:endParaRPr lang="en-US" sz="3600" dirty="0">
              <a:solidFill>
                <a:srgbClr val="000000"/>
              </a:solidFill>
            </a:endParaRPr>
          </a:p>
        </p:txBody>
      </p:sp>
      <p:sp>
        <p:nvSpPr>
          <p:cNvPr id="5" name="TextBox 4"/>
          <p:cNvSpPr txBox="1"/>
          <p:nvPr/>
        </p:nvSpPr>
        <p:spPr>
          <a:xfrm>
            <a:off x="579075" y="1566498"/>
            <a:ext cx="8006316" cy="464742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000000"/>
                </a:solidFill>
              </a:rPr>
              <a:t>Overview</a:t>
            </a:r>
          </a:p>
          <a:p>
            <a:endParaRPr lang="en-US" sz="24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Starting May 21, 2018 these changes are visible </a:t>
            </a:r>
            <a:r>
              <a:rPr lang="en-US" sz="2400" dirty="0" smtClean="0">
                <a:solidFill>
                  <a:srgbClr val="000000"/>
                </a:solidFill>
              </a:rPr>
              <a:t>in ERS version 11.0</a:t>
            </a:r>
          </a:p>
          <a:p>
            <a:pPr marL="914400" lvl="1" indent="-457200">
              <a:buFont typeface="Arial" panose="020B0604020202020204" pitchFamily="34" charset="0"/>
              <a:buChar char="•"/>
            </a:pPr>
            <a:r>
              <a:rPr lang="en-US" sz="2000" dirty="0" smtClean="0">
                <a:solidFill>
                  <a:srgbClr val="000000"/>
                </a:solidFill>
              </a:rPr>
              <a:t>Payroll Detail Hybrid report headings</a:t>
            </a:r>
          </a:p>
          <a:p>
            <a:pPr marL="914400" lvl="1" indent="-457200">
              <a:buFont typeface="Arial" panose="020B0604020202020204" pitchFamily="34" charset="0"/>
              <a:buChar char="•"/>
            </a:pPr>
            <a:r>
              <a:rPr lang="en-US" sz="2000" dirty="0" smtClean="0">
                <a:solidFill>
                  <a:srgbClr val="000000"/>
                </a:solidFill>
              </a:rPr>
              <a:t>Correction to Late </a:t>
            </a:r>
            <a:r>
              <a:rPr lang="en-US" sz="2000" dirty="0">
                <a:solidFill>
                  <a:srgbClr val="000000"/>
                </a:solidFill>
              </a:rPr>
              <a:t>P</a:t>
            </a:r>
            <a:r>
              <a:rPr lang="en-US" sz="2000" dirty="0" smtClean="0">
                <a:solidFill>
                  <a:srgbClr val="000000"/>
                </a:solidFill>
              </a:rPr>
              <a:t>ay bugs</a:t>
            </a:r>
          </a:p>
          <a:p>
            <a:pPr marL="914400" lvl="1" indent="-457200">
              <a:buFont typeface="Arial" panose="020B0604020202020204" pitchFamily="34" charset="0"/>
              <a:buChar char="•"/>
            </a:pPr>
            <a:r>
              <a:rPr lang="en-US" sz="2000" dirty="0">
                <a:solidFill>
                  <a:srgbClr val="000000"/>
                </a:solidFill>
              </a:rPr>
              <a:t>Enhancement for processing unrecognized earnings</a:t>
            </a:r>
          </a:p>
          <a:p>
            <a:pPr marL="914400" lvl="1" indent="-457200">
              <a:buFont typeface="Arial" panose="020B0604020202020204" pitchFamily="34" charset="0"/>
              <a:buChar char="•"/>
            </a:pPr>
            <a:endParaRPr lang="en-US" sz="20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Starting ~October 1, 2018 these changes will be visible when </a:t>
            </a:r>
            <a:r>
              <a:rPr lang="en-US" sz="2400" dirty="0" smtClean="0">
                <a:solidFill>
                  <a:srgbClr val="000000"/>
                </a:solidFill>
              </a:rPr>
              <a:t>UCPath goes live </a:t>
            </a:r>
            <a:r>
              <a:rPr lang="en-US" sz="2400" dirty="0" smtClean="0">
                <a:solidFill>
                  <a:srgbClr val="000000"/>
                </a:solidFill>
              </a:rPr>
              <a:t>and the new </a:t>
            </a:r>
            <a:r>
              <a:rPr lang="en-US" sz="2400" dirty="0" smtClean="0">
                <a:solidFill>
                  <a:srgbClr val="000000"/>
                </a:solidFill>
              </a:rPr>
              <a:t>interface I-129 loads earnings into ERS</a:t>
            </a:r>
          </a:p>
          <a:p>
            <a:endParaRPr lang="en-US" sz="24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Q&amp;A</a:t>
            </a:r>
            <a:endParaRPr lang="en-US" sz="2800" dirty="0" smtClean="0">
              <a:solidFill>
                <a:srgbClr val="000000"/>
              </a:solidFill>
            </a:endParaRPr>
          </a:p>
        </p:txBody>
      </p:sp>
    </p:spTree>
    <p:extLst>
      <p:ext uri="{BB962C8B-B14F-4D97-AF65-F5344CB8AC3E}">
        <p14:creationId xmlns:p14="http://schemas.microsoft.com/office/powerpoint/2010/main" val="590687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(Major Change) ERT and RPT Earn Codes </a:t>
            </a:r>
          </a:p>
          <a:p>
            <a:pPr lvl="0" algn="ctr"/>
            <a:r>
              <a:rPr lang="en-US" sz="2800" dirty="0" smtClean="0">
                <a:solidFill>
                  <a:srgbClr val="000000"/>
                </a:solidFill>
              </a:rPr>
              <a:t>will not come over to ERS and do not have a FAU</a:t>
            </a:r>
            <a:endParaRPr lang="en-US" sz="2800" dirty="0">
              <a:solidFill>
                <a:srgbClr val="000000"/>
              </a:solidFill>
            </a:endParaRPr>
          </a:p>
        </p:txBody>
      </p:sp>
      <p:sp>
        <p:nvSpPr>
          <p:cNvPr id="5" name="TextBox 4"/>
          <p:cNvSpPr txBox="1"/>
          <p:nvPr/>
        </p:nvSpPr>
        <p:spPr>
          <a:xfrm>
            <a:off x="579075" y="1388370"/>
            <a:ext cx="8006316" cy="5262979"/>
          </a:xfrm>
          <a:prstGeom prst="rect">
            <a:avLst/>
          </a:prstGeom>
          <a:noFill/>
        </p:spPr>
        <p:txBody>
          <a:bodyPr wrap="square" rtlCol="0">
            <a:spAutoFit/>
          </a:bodyPr>
          <a:lstStyle/>
          <a:p>
            <a:endParaRPr lang="en-US" sz="2400" dirty="0" smtClean="0">
              <a:solidFill>
                <a:srgbClr val="000000"/>
              </a:solidFill>
            </a:endParaRPr>
          </a:p>
          <a:p>
            <a:r>
              <a:rPr lang="en-US" sz="2400" dirty="0">
                <a:solidFill>
                  <a:srgbClr val="000000"/>
                </a:solidFill>
              </a:rPr>
              <a:t>Employee Reduction of Time (ERT) </a:t>
            </a:r>
          </a:p>
          <a:p>
            <a:r>
              <a:rPr lang="en-US" sz="2400" dirty="0">
                <a:solidFill>
                  <a:srgbClr val="000000"/>
                </a:solidFill>
              </a:rPr>
              <a:t>Phased Retirement (RPT</a:t>
            </a:r>
            <a:r>
              <a:rPr lang="en-US" sz="2400" dirty="0" smtClean="0">
                <a:solidFill>
                  <a:srgbClr val="000000"/>
                </a:solidFill>
              </a:rPr>
              <a:t>)</a:t>
            </a:r>
          </a:p>
          <a:p>
            <a:r>
              <a:rPr lang="en-US" sz="2400" dirty="0" smtClean="0">
                <a:solidFill>
                  <a:srgbClr val="000000"/>
                </a:solidFill>
              </a:rPr>
              <a:t>These Earn Codes </a:t>
            </a:r>
            <a:r>
              <a:rPr lang="en-US" sz="2400" dirty="0" smtClean="0">
                <a:solidFill>
                  <a:srgbClr val="000000"/>
                </a:solidFill>
              </a:rPr>
              <a:t>do not add to gross in UCPath</a:t>
            </a:r>
            <a:endParaRPr lang="en-US" sz="2400" dirty="0">
              <a:solidFill>
                <a:srgbClr val="000000"/>
              </a:solidFill>
            </a:endParaRPr>
          </a:p>
          <a:p>
            <a:endParaRPr lang="en-US" sz="2400" dirty="0">
              <a:solidFill>
                <a:srgbClr val="000000"/>
              </a:solidFill>
            </a:endParaRPr>
          </a:p>
          <a:p>
            <a:r>
              <a:rPr lang="en-US" sz="2400" dirty="0" smtClean="0">
                <a:solidFill>
                  <a:srgbClr val="000000"/>
                </a:solidFill>
              </a:rPr>
              <a:t>These earnings are netted with REG in UCPath so ERS will not receive ERT or RPT Earn Codes</a:t>
            </a:r>
          </a:p>
          <a:p>
            <a:endParaRPr lang="en-US" sz="2400" dirty="0" smtClean="0">
              <a:solidFill>
                <a:srgbClr val="000000"/>
              </a:solidFill>
            </a:endParaRPr>
          </a:p>
          <a:p>
            <a:r>
              <a:rPr lang="en-US" sz="2400" dirty="0" smtClean="0">
                <a:solidFill>
                  <a:srgbClr val="000000"/>
                </a:solidFill>
              </a:rPr>
              <a:t>The ERT and RPT Earn Codes are not associated with a FAU</a:t>
            </a:r>
          </a:p>
          <a:p>
            <a:endParaRPr lang="en-US" sz="2400" dirty="0">
              <a:solidFill>
                <a:srgbClr val="000000"/>
              </a:solidFill>
            </a:endParaRPr>
          </a:p>
          <a:p>
            <a:r>
              <a:rPr lang="en-US" sz="2400" dirty="0" smtClean="0">
                <a:solidFill>
                  <a:srgbClr val="000000"/>
                </a:solidFill>
              </a:rPr>
              <a:t>ERT and RPT are visible in the UCPath Payroll Register Report and can be queried from DDODS</a:t>
            </a:r>
            <a:endParaRPr lang="en-US" sz="2400" dirty="0">
              <a:solidFill>
                <a:srgbClr val="000000"/>
              </a:solidFill>
            </a:endParaRPr>
          </a:p>
          <a:p>
            <a:endParaRPr lang="en-US" sz="2400" dirty="0" smtClean="0">
              <a:solidFill>
                <a:srgbClr val="000000"/>
              </a:solidFill>
            </a:endParaRPr>
          </a:p>
        </p:txBody>
      </p:sp>
    </p:spTree>
    <p:extLst>
      <p:ext uri="{BB962C8B-B14F-4D97-AF65-F5344CB8AC3E}">
        <p14:creationId xmlns:p14="http://schemas.microsoft.com/office/powerpoint/2010/main" val="1129849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(Major Change) ERT and RPT Earn Codes </a:t>
            </a:r>
          </a:p>
          <a:p>
            <a:pPr lvl="0" algn="ctr"/>
            <a:r>
              <a:rPr lang="en-US" sz="2800" dirty="0" smtClean="0">
                <a:solidFill>
                  <a:srgbClr val="000000"/>
                </a:solidFill>
              </a:rPr>
              <a:t>will not come over to ERS and do not have a FAU</a:t>
            </a:r>
            <a:endParaRPr lang="en-US" sz="2800" dirty="0">
              <a:solidFill>
                <a:srgbClr val="000000"/>
              </a:solidFill>
            </a:endParaRPr>
          </a:p>
        </p:txBody>
      </p:sp>
      <p:pic>
        <p:nvPicPr>
          <p:cNvPr id="6" name="Picture 5"/>
          <p:cNvPicPr/>
          <p:nvPr/>
        </p:nvPicPr>
        <p:blipFill>
          <a:blip r:embed="rId3"/>
          <a:stretch>
            <a:fillRect/>
          </a:stretch>
        </p:blipFill>
        <p:spPr>
          <a:xfrm>
            <a:off x="115866" y="1858240"/>
            <a:ext cx="8909381" cy="4649437"/>
          </a:xfrm>
          <a:prstGeom prst="rect">
            <a:avLst/>
          </a:prstGeom>
          <a:ln>
            <a:solidFill>
              <a:schemeClr val="tx1"/>
            </a:solidFill>
          </a:ln>
        </p:spPr>
      </p:pic>
      <p:sp>
        <p:nvSpPr>
          <p:cNvPr id="7" name="TextBox 6"/>
          <p:cNvSpPr txBox="1"/>
          <p:nvPr/>
        </p:nvSpPr>
        <p:spPr>
          <a:xfrm>
            <a:off x="2662855" y="1432696"/>
            <a:ext cx="3315251" cy="338554"/>
          </a:xfrm>
          <a:prstGeom prst="rect">
            <a:avLst/>
          </a:prstGeom>
          <a:noFill/>
        </p:spPr>
        <p:txBody>
          <a:bodyPr wrap="square" rtlCol="0">
            <a:spAutoFit/>
          </a:bodyPr>
          <a:lstStyle/>
          <a:p>
            <a:r>
              <a:rPr lang="en-US" sz="1600" dirty="0" smtClean="0">
                <a:solidFill>
                  <a:srgbClr val="000000"/>
                </a:solidFill>
              </a:rPr>
              <a:t>ERIT (ERT) does not add to gross</a:t>
            </a:r>
            <a:endParaRPr lang="en-US" sz="1600" dirty="0">
              <a:solidFill>
                <a:srgbClr val="000000"/>
              </a:solidFill>
            </a:endParaRPr>
          </a:p>
        </p:txBody>
      </p:sp>
    </p:spTree>
    <p:extLst>
      <p:ext uri="{BB962C8B-B14F-4D97-AF65-F5344CB8AC3E}">
        <p14:creationId xmlns:p14="http://schemas.microsoft.com/office/powerpoint/2010/main" val="3928614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(Major Change) ERT and RPT Earn Codes </a:t>
            </a:r>
          </a:p>
          <a:p>
            <a:pPr lvl="0" algn="ctr"/>
            <a:r>
              <a:rPr lang="en-US" sz="2800" dirty="0" smtClean="0">
                <a:solidFill>
                  <a:srgbClr val="000000"/>
                </a:solidFill>
              </a:rPr>
              <a:t>will not come over to ERS and do not have a FAU</a:t>
            </a:r>
            <a:endParaRPr lang="en-US" sz="2800" dirty="0">
              <a:solidFill>
                <a:srgbClr val="000000"/>
              </a:solidFill>
            </a:endParaRPr>
          </a:p>
        </p:txBody>
      </p:sp>
      <p:pic>
        <p:nvPicPr>
          <p:cNvPr id="5" name="Picture 4"/>
          <p:cNvPicPr/>
          <p:nvPr/>
        </p:nvPicPr>
        <p:blipFill>
          <a:blip r:embed="rId3"/>
          <a:stretch>
            <a:fillRect/>
          </a:stretch>
        </p:blipFill>
        <p:spPr>
          <a:xfrm>
            <a:off x="63325" y="1561381"/>
            <a:ext cx="8856388" cy="5115464"/>
          </a:xfrm>
          <a:prstGeom prst="rect">
            <a:avLst/>
          </a:prstGeom>
          <a:ln>
            <a:solidFill>
              <a:schemeClr val="tx1"/>
            </a:solidFill>
          </a:ln>
        </p:spPr>
      </p:pic>
      <p:sp>
        <p:nvSpPr>
          <p:cNvPr id="7" name="TextBox 6"/>
          <p:cNvSpPr txBox="1"/>
          <p:nvPr/>
        </p:nvSpPr>
        <p:spPr>
          <a:xfrm>
            <a:off x="2723240" y="1263419"/>
            <a:ext cx="3315251" cy="338554"/>
          </a:xfrm>
          <a:prstGeom prst="rect">
            <a:avLst/>
          </a:prstGeom>
          <a:noFill/>
        </p:spPr>
        <p:txBody>
          <a:bodyPr wrap="square" rtlCol="0">
            <a:spAutoFit/>
          </a:bodyPr>
          <a:lstStyle/>
          <a:p>
            <a:r>
              <a:rPr lang="en-US" sz="1600" dirty="0" smtClean="0">
                <a:solidFill>
                  <a:srgbClr val="000000"/>
                </a:solidFill>
              </a:rPr>
              <a:t>ERIT (ERT) does not add to gross</a:t>
            </a:r>
            <a:endParaRPr lang="en-US" sz="1600" dirty="0">
              <a:solidFill>
                <a:srgbClr val="000000"/>
              </a:solidFill>
            </a:endParaRPr>
          </a:p>
        </p:txBody>
      </p:sp>
    </p:spTree>
    <p:extLst>
      <p:ext uri="{BB962C8B-B14F-4D97-AF65-F5344CB8AC3E}">
        <p14:creationId xmlns:p14="http://schemas.microsoft.com/office/powerpoint/2010/main" val="3343027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(Major Change) ERT and RPT Earn Codes </a:t>
            </a:r>
          </a:p>
          <a:p>
            <a:pPr lvl="0" algn="ctr"/>
            <a:r>
              <a:rPr lang="en-US" sz="2800" dirty="0" smtClean="0">
                <a:solidFill>
                  <a:srgbClr val="000000"/>
                </a:solidFill>
              </a:rPr>
              <a:t>will not come over to ERS and do not have a FAU</a:t>
            </a:r>
            <a:endParaRPr lang="en-US" sz="2800" dirty="0">
              <a:solidFill>
                <a:srgbClr val="000000"/>
              </a:solidFill>
            </a:endParaRPr>
          </a:p>
        </p:txBody>
      </p:sp>
      <p:pic>
        <p:nvPicPr>
          <p:cNvPr id="6" name="Picture 5"/>
          <p:cNvPicPr/>
          <p:nvPr/>
        </p:nvPicPr>
        <p:blipFill>
          <a:blip r:embed="rId3"/>
          <a:stretch>
            <a:fillRect/>
          </a:stretch>
        </p:blipFill>
        <p:spPr>
          <a:xfrm>
            <a:off x="190409" y="1544128"/>
            <a:ext cx="8703425" cy="5184475"/>
          </a:xfrm>
          <a:prstGeom prst="rect">
            <a:avLst/>
          </a:prstGeom>
        </p:spPr>
      </p:pic>
      <p:sp>
        <p:nvSpPr>
          <p:cNvPr id="2" name="TextBox 1"/>
          <p:cNvSpPr txBox="1"/>
          <p:nvPr/>
        </p:nvSpPr>
        <p:spPr>
          <a:xfrm>
            <a:off x="2240161" y="1263419"/>
            <a:ext cx="4684143" cy="338554"/>
          </a:xfrm>
          <a:prstGeom prst="rect">
            <a:avLst/>
          </a:prstGeom>
          <a:noFill/>
        </p:spPr>
        <p:txBody>
          <a:bodyPr wrap="square" rtlCol="0">
            <a:spAutoFit/>
          </a:bodyPr>
          <a:lstStyle/>
          <a:p>
            <a:r>
              <a:rPr lang="en-US" sz="1600" dirty="0" smtClean="0">
                <a:solidFill>
                  <a:srgbClr val="000000"/>
                </a:solidFill>
              </a:rPr>
              <a:t>Phased Retirement (RPT) does not add to gross</a:t>
            </a:r>
            <a:endParaRPr lang="en-US" sz="1600" dirty="0">
              <a:solidFill>
                <a:srgbClr val="000000"/>
              </a:solidFill>
            </a:endParaRPr>
          </a:p>
        </p:txBody>
      </p:sp>
    </p:spTree>
    <p:extLst>
      <p:ext uri="{BB962C8B-B14F-4D97-AF65-F5344CB8AC3E}">
        <p14:creationId xmlns:p14="http://schemas.microsoft.com/office/powerpoint/2010/main" val="39184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461665"/>
          </a:xfrm>
          <a:prstGeom prst="rect">
            <a:avLst/>
          </a:prstGeom>
        </p:spPr>
        <p:txBody>
          <a:bodyPr wrap="square">
            <a:spAutoFit/>
          </a:bodyPr>
          <a:lstStyle/>
          <a:p>
            <a:r>
              <a:rPr lang="en-US" sz="2400" dirty="0" smtClean="0">
                <a:solidFill>
                  <a:srgbClr val="000000"/>
                </a:solidFill>
              </a:rPr>
              <a:t>UCPath edits FAUs – FAUs </a:t>
            </a:r>
            <a:r>
              <a:rPr lang="en-US" sz="2400" dirty="0">
                <a:solidFill>
                  <a:srgbClr val="000000"/>
                </a:solidFill>
              </a:rPr>
              <a:t>with issues </a:t>
            </a:r>
            <a:r>
              <a:rPr lang="en-US" sz="2400" dirty="0" smtClean="0">
                <a:solidFill>
                  <a:srgbClr val="000000"/>
                </a:solidFill>
              </a:rPr>
              <a:t>will contain a Literal  </a:t>
            </a:r>
            <a:endParaRPr lang="en-US" sz="2400" dirty="0">
              <a:solidFill>
                <a:srgbClr val="000000"/>
              </a:solidFill>
            </a:endParaRPr>
          </a:p>
        </p:txBody>
      </p:sp>
      <p:sp>
        <p:nvSpPr>
          <p:cNvPr id="6" name="Rectangle 5"/>
          <p:cNvSpPr/>
          <p:nvPr/>
        </p:nvSpPr>
        <p:spPr>
          <a:xfrm>
            <a:off x="301925" y="1232083"/>
            <a:ext cx="8755812" cy="5262979"/>
          </a:xfrm>
          <a:prstGeom prst="rect">
            <a:avLst/>
          </a:prstGeom>
        </p:spPr>
        <p:txBody>
          <a:bodyPr wrap="square">
            <a:spAutoFit/>
          </a:bodyPr>
          <a:lstStyle/>
          <a:p>
            <a:r>
              <a:rPr lang="en-US" sz="1400" dirty="0">
                <a:solidFill>
                  <a:srgbClr val="000000"/>
                </a:solidFill>
              </a:rPr>
              <a:t>If UCPath encounters errors when attempting to charge/use FAUs, </a:t>
            </a:r>
            <a:r>
              <a:rPr lang="en-US" sz="1400" dirty="0" smtClean="0">
                <a:solidFill>
                  <a:srgbClr val="000000"/>
                </a:solidFill>
              </a:rPr>
              <a:t>it identifies the issue by placing a literal in the Project Code Chart field.  Note:  Other campuses may place the literal in a different chart field.</a:t>
            </a:r>
            <a:endParaRPr lang="en-US" sz="1400" dirty="0">
              <a:solidFill>
                <a:srgbClr val="000000"/>
              </a:solidFill>
            </a:endParaRPr>
          </a:p>
          <a:p>
            <a:r>
              <a:rPr lang="en-US" sz="1400" dirty="0">
                <a:solidFill>
                  <a:srgbClr val="000000"/>
                </a:solidFill>
              </a:rPr>
              <a:t> </a:t>
            </a:r>
          </a:p>
          <a:p>
            <a:r>
              <a:rPr lang="en-US" sz="1400" b="1" i="1" dirty="0">
                <a:solidFill>
                  <a:srgbClr val="000000"/>
                </a:solidFill>
              </a:rPr>
              <a:t>Org/Depts. will leverage the General Liability Redirect Accounts to monitor incorrect funding charges:</a:t>
            </a:r>
            <a:endParaRPr lang="en-US" sz="1400" dirty="0">
              <a:solidFill>
                <a:srgbClr val="000000"/>
              </a:solidFill>
            </a:endParaRPr>
          </a:p>
          <a:p>
            <a:pPr marL="285750" lvl="0" indent="-285750">
              <a:buFont typeface="Arial" panose="020B0604020202020204" pitchFamily="34" charset="0"/>
              <a:buChar char="•"/>
            </a:pPr>
            <a:r>
              <a:rPr lang="en-US" sz="1400" dirty="0">
                <a:solidFill>
                  <a:srgbClr val="000000"/>
                </a:solidFill>
              </a:rPr>
              <a:t>Org/Depts. will be provided 3 Default/Suspense account defaults, identified by Project Code.</a:t>
            </a:r>
          </a:p>
          <a:p>
            <a:pPr lvl="1"/>
            <a:r>
              <a:rPr lang="en-US" sz="1400" b="1" dirty="0">
                <a:solidFill>
                  <a:srgbClr val="FF0000"/>
                </a:solidFill>
              </a:rPr>
              <a:t>FUNDNG</a:t>
            </a:r>
            <a:endParaRPr lang="en-US" sz="1400" dirty="0">
              <a:solidFill>
                <a:srgbClr val="FF0000"/>
              </a:solidFill>
            </a:endParaRPr>
          </a:p>
          <a:p>
            <a:pPr lvl="1"/>
            <a:r>
              <a:rPr lang="en-US" sz="1400" b="1" dirty="0">
                <a:solidFill>
                  <a:srgbClr val="FF0000"/>
                </a:solidFill>
              </a:rPr>
              <a:t>ENDDTE</a:t>
            </a:r>
            <a:endParaRPr lang="en-US" sz="1400" dirty="0">
              <a:solidFill>
                <a:srgbClr val="FF0000"/>
              </a:solidFill>
            </a:endParaRPr>
          </a:p>
          <a:p>
            <a:pPr lvl="1"/>
            <a:r>
              <a:rPr lang="en-US" sz="1400" b="1" dirty="0">
                <a:solidFill>
                  <a:srgbClr val="FF0000"/>
                </a:solidFill>
              </a:rPr>
              <a:t>COMBO</a:t>
            </a:r>
            <a:endParaRPr lang="en-US" sz="1400" dirty="0">
              <a:solidFill>
                <a:srgbClr val="FF0000"/>
              </a:solidFill>
            </a:endParaRPr>
          </a:p>
          <a:p>
            <a:pPr marL="285750" lvl="0" indent="-285750">
              <a:buFont typeface="Arial" panose="020B0604020202020204" pitchFamily="34" charset="0"/>
              <a:buChar char="•"/>
            </a:pPr>
            <a:r>
              <a:rPr lang="en-US" sz="1400" dirty="0">
                <a:solidFill>
                  <a:srgbClr val="000000"/>
                </a:solidFill>
              </a:rPr>
              <a:t>Org/Depts. will utilize Payroll reports to identify charges to their Suspense Account.</a:t>
            </a:r>
          </a:p>
          <a:p>
            <a:pPr marL="285750" lvl="0" indent="-285750">
              <a:buFont typeface="Arial" panose="020B0604020202020204" pitchFamily="34" charset="0"/>
              <a:buChar char="•"/>
            </a:pPr>
            <a:r>
              <a:rPr lang="en-US" sz="1400" dirty="0">
                <a:solidFill>
                  <a:srgbClr val="000000"/>
                </a:solidFill>
              </a:rPr>
              <a:t>Org/Depts. will manage all charges to their Suspense Accounts, i.e., make funding changes and/or Salary Cost Transfers when necessary.</a:t>
            </a:r>
          </a:p>
          <a:p>
            <a:endParaRPr lang="en-US" sz="1400" dirty="0" smtClean="0">
              <a:solidFill>
                <a:srgbClr val="000000"/>
              </a:solidFill>
            </a:endParaRPr>
          </a:p>
          <a:p>
            <a:r>
              <a:rPr lang="en-US" sz="1400" dirty="0" smtClean="0">
                <a:solidFill>
                  <a:srgbClr val="000000"/>
                </a:solidFill>
              </a:rPr>
              <a:t>Note</a:t>
            </a:r>
            <a:r>
              <a:rPr lang="en-US" sz="1400" dirty="0">
                <a:solidFill>
                  <a:srgbClr val="000000"/>
                </a:solidFill>
              </a:rPr>
              <a:t>: UCPath will be using the same General Liability Redirect account that each department has today. </a:t>
            </a:r>
            <a:endParaRPr lang="en-US" sz="1400" dirty="0" smtClean="0">
              <a:solidFill>
                <a:srgbClr val="000000"/>
              </a:solidFill>
            </a:endParaRPr>
          </a:p>
          <a:p>
            <a:r>
              <a:rPr lang="en-US" sz="1400" b="1" dirty="0" smtClean="0">
                <a:solidFill>
                  <a:srgbClr val="000000"/>
                </a:solidFill>
              </a:rPr>
              <a:t>The </a:t>
            </a:r>
            <a:r>
              <a:rPr lang="en-US" sz="1400" b="1" dirty="0">
                <a:solidFill>
                  <a:srgbClr val="000000"/>
                </a:solidFill>
              </a:rPr>
              <a:t>Project field will be leveraged to identify the issue. </a:t>
            </a:r>
            <a:endParaRPr lang="en-US" sz="1400" dirty="0">
              <a:solidFill>
                <a:srgbClr val="000000"/>
              </a:solidFill>
            </a:endParaRPr>
          </a:p>
          <a:p>
            <a:endParaRPr lang="en-US" sz="1400" dirty="0" smtClean="0">
              <a:solidFill>
                <a:srgbClr val="000000"/>
              </a:solidFill>
            </a:endParaRPr>
          </a:p>
          <a:p>
            <a:r>
              <a:rPr lang="en-US" sz="1400" dirty="0" smtClean="0">
                <a:solidFill>
                  <a:srgbClr val="000000"/>
                </a:solidFill>
              </a:rPr>
              <a:t>The </a:t>
            </a:r>
            <a:r>
              <a:rPr lang="en-US" sz="1400" dirty="0">
                <a:solidFill>
                  <a:srgbClr val="000000"/>
                </a:solidFill>
              </a:rPr>
              <a:t>3 types of issues identified by the Project field are: </a:t>
            </a:r>
          </a:p>
          <a:p>
            <a:r>
              <a:rPr lang="en-US" sz="1400" b="1" dirty="0">
                <a:solidFill>
                  <a:srgbClr val="000000"/>
                </a:solidFill>
              </a:rPr>
              <a:t>Department Level Funding</a:t>
            </a:r>
            <a:r>
              <a:rPr lang="en-US" sz="1400" dirty="0">
                <a:solidFill>
                  <a:srgbClr val="000000"/>
                </a:solidFill>
              </a:rPr>
              <a:t>: FAU charged when no funding exists at the JED, </a:t>
            </a:r>
            <a:r>
              <a:rPr lang="en-US" sz="1400" dirty="0" err="1">
                <a:solidFill>
                  <a:srgbClr val="000000"/>
                </a:solidFill>
              </a:rPr>
              <a:t>paysheet</a:t>
            </a:r>
            <a:r>
              <a:rPr lang="en-US" sz="1400" dirty="0">
                <a:solidFill>
                  <a:srgbClr val="000000"/>
                </a:solidFill>
              </a:rPr>
              <a:t> (T&amp;A) or position.</a:t>
            </a:r>
          </a:p>
          <a:p>
            <a:r>
              <a:rPr lang="en-US" sz="1400" dirty="0" smtClean="0">
                <a:solidFill>
                  <a:srgbClr val="000000"/>
                </a:solidFill>
              </a:rPr>
              <a:t>					GLR </a:t>
            </a:r>
            <a:r>
              <a:rPr lang="en-US" sz="1400" dirty="0">
                <a:solidFill>
                  <a:srgbClr val="000000"/>
                </a:solidFill>
              </a:rPr>
              <a:t>Account/CC, Fund and PROJECT CODE = </a:t>
            </a:r>
            <a:r>
              <a:rPr lang="en-US" sz="1400" b="1" dirty="0">
                <a:solidFill>
                  <a:srgbClr val="FF0000"/>
                </a:solidFill>
              </a:rPr>
              <a:t>FUNDNG</a:t>
            </a:r>
            <a:endParaRPr lang="en-US" sz="1400" dirty="0">
              <a:solidFill>
                <a:srgbClr val="FF0000"/>
              </a:solidFill>
            </a:endParaRPr>
          </a:p>
          <a:p>
            <a:r>
              <a:rPr lang="en-US" sz="1400" b="1" dirty="0">
                <a:solidFill>
                  <a:srgbClr val="000000"/>
                </a:solidFill>
              </a:rPr>
              <a:t>Suspense Level</a:t>
            </a:r>
            <a:r>
              <a:rPr lang="en-US" sz="1400" dirty="0">
                <a:solidFill>
                  <a:srgbClr val="000000"/>
                </a:solidFill>
              </a:rPr>
              <a:t>: FAU charged when no funding exists at the Department Level or Funds Expired.</a:t>
            </a:r>
          </a:p>
          <a:p>
            <a:r>
              <a:rPr lang="en-US" sz="1400" dirty="0" smtClean="0">
                <a:solidFill>
                  <a:srgbClr val="000000"/>
                </a:solidFill>
              </a:rPr>
              <a:t>					GLR </a:t>
            </a:r>
            <a:r>
              <a:rPr lang="en-US" sz="1400" dirty="0">
                <a:solidFill>
                  <a:srgbClr val="000000"/>
                </a:solidFill>
              </a:rPr>
              <a:t>Account/CC, Fund and PROJECT CODE = </a:t>
            </a:r>
            <a:r>
              <a:rPr lang="en-US" sz="1400" b="1" dirty="0">
                <a:solidFill>
                  <a:srgbClr val="FF0000"/>
                </a:solidFill>
              </a:rPr>
              <a:t>ENDDTE</a:t>
            </a:r>
            <a:endParaRPr lang="en-US" sz="1400" dirty="0">
              <a:solidFill>
                <a:srgbClr val="FF0000"/>
              </a:solidFill>
            </a:endParaRPr>
          </a:p>
          <a:p>
            <a:r>
              <a:rPr lang="en-US" sz="1400" b="1" dirty="0">
                <a:solidFill>
                  <a:srgbClr val="000000"/>
                </a:solidFill>
              </a:rPr>
              <a:t>Edit Error</a:t>
            </a:r>
            <a:r>
              <a:rPr lang="en-US" sz="1400" dirty="0">
                <a:solidFill>
                  <a:srgbClr val="000000"/>
                </a:solidFill>
              </a:rPr>
              <a:t>: FAU charged when a combination code (FAU) is determined to be invalid at time of compute/confirm.</a:t>
            </a:r>
          </a:p>
          <a:p>
            <a:r>
              <a:rPr lang="en-US" sz="1400" dirty="0" smtClean="0">
                <a:solidFill>
                  <a:srgbClr val="000000"/>
                </a:solidFill>
              </a:rPr>
              <a:t>					GLR </a:t>
            </a:r>
            <a:r>
              <a:rPr lang="en-US" sz="1400" dirty="0">
                <a:solidFill>
                  <a:srgbClr val="000000"/>
                </a:solidFill>
              </a:rPr>
              <a:t>Account/CC, Fund and PROJECT CODE = </a:t>
            </a:r>
            <a:r>
              <a:rPr lang="en-US" sz="1400" b="1" dirty="0">
                <a:solidFill>
                  <a:srgbClr val="FF0000"/>
                </a:solidFill>
              </a:rPr>
              <a:t>COMBO</a:t>
            </a:r>
            <a:endParaRPr lang="en-US" sz="1400" dirty="0">
              <a:solidFill>
                <a:srgbClr val="FF0000"/>
              </a:solidFill>
            </a:endParaRPr>
          </a:p>
        </p:txBody>
      </p:sp>
    </p:spTree>
    <p:extLst>
      <p:ext uri="{BB962C8B-B14F-4D97-AF65-F5344CB8AC3E}">
        <p14:creationId xmlns:p14="http://schemas.microsoft.com/office/powerpoint/2010/main" val="4005502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23220"/>
          </a:xfrm>
          <a:prstGeom prst="rect">
            <a:avLst/>
          </a:prstGeom>
        </p:spPr>
        <p:txBody>
          <a:bodyPr wrap="square">
            <a:spAutoFit/>
          </a:bodyPr>
          <a:lstStyle/>
          <a:p>
            <a:pPr lvl="0" algn="ctr"/>
            <a:r>
              <a:rPr lang="en-US" sz="2800" dirty="0" smtClean="0">
                <a:solidFill>
                  <a:srgbClr val="000000"/>
                </a:solidFill>
              </a:rPr>
              <a:t>Salary Cap with I-129 Data</a:t>
            </a:r>
            <a:endParaRPr lang="en-US" sz="2800" dirty="0">
              <a:solidFill>
                <a:srgbClr val="0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6" y="1326426"/>
            <a:ext cx="8832093" cy="447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lowchart: Connector 2"/>
          <p:cNvSpPr/>
          <p:nvPr/>
        </p:nvSpPr>
        <p:spPr>
          <a:xfrm>
            <a:off x="6980830" y="1494429"/>
            <a:ext cx="307074" cy="2593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8" name="Flowchart: Connector 7"/>
          <p:cNvSpPr/>
          <p:nvPr/>
        </p:nvSpPr>
        <p:spPr>
          <a:xfrm>
            <a:off x="6979693" y="3434686"/>
            <a:ext cx="307074" cy="2593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0000"/>
                </a:solidFill>
              </a:rPr>
              <a:t>2</a:t>
            </a:r>
          </a:p>
        </p:txBody>
      </p:sp>
      <p:sp>
        <p:nvSpPr>
          <p:cNvPr id="9" name="Flowchart: Connector 8"/>
          <p:cNvSpPr/>
          <p:nvPr/>
        </p:nvSpPr>
        <p:spPr>
          <a:xfrm>
            <a:off x="4047699" y="1494429"/>
            <a:ext cx="307074" cy="2593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0000"/>
                </a:solidFill>
              </a:rPr>
              <a:t>3</a:t>
            </a:r>
            <a:endParaRPr lang="en-US" dirty="0">
              <a:solidFill>
                <a:srgbClr val="000000"/>
              </a:solidFill>
            </a:endParaRPr>
          </a:p>
        </p:txBody>
      </p:sp>
      <p:sp>
        <p:nvSpPr>
          <p:cNvPr id="10" name="Flowchart: Connector 9"/>
          <p:cNvSpPr/>
          <p:nvPr/>
        </p:nvSpPr>
        <p:spPr>
          <a:xfrm>
            <a:off x="4046562" y="3434686"/>
            <a:ext cx="307074" cy="2593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0000"/>
                </a:solidFill>
              </a:rPr>
              <a:t>4</a:t>
            </a:r>
            <a:endParaRPr lang="en-US" dirty="0">
              <a:solidFill>
                <a:srgbClr val="000000"/>
              </a:solidFill>
            </a:endParaRPr>
          </a:p>
        </p:txBody>
      </p:sp>
      <p:sp>
        <p:nvSpPr>
          <p:cNvPr id="11" name="Flowchart: Connector 10"/>
          <p:cNvSpPr/>
          <p:nvPr/>
        </p:nvSpPr>
        <p:spPr>
          <a:xfrm>
            <a:off x="5973171" y="1494429"/>
            <a:ext cx="307074" cy="2593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000000"/>
                </a:solidFill>
              </a:rPr>
              <a:t>5</a:t>
            </a:r>
          </a:p>
        </p:txBody>
      </p:sp>
      <p:sp>
        <p:nvSpPr>
          <p:cNvPr id="12" name="Flowchart: Connector 11"/>
          <p:cNvSpPr/>
          <p:nvPr/>
        </p:nvSpPr>
        <p:spPr>
          <a:xfrm>
            <a:off x="5973171" y="3434685"/>
            <a:ext cx="307074" cy="2593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0000"/>
                </a:solidFill>
              </a:rPr>
              <a:t>6</a:t>
            </a:r>
            <a:endParaRPr lang="en-US" dirty="0">
              <a:solidFill>
                <a:srgbClr val="000000"/>
              </a:solidFill>
            </a:endParaRPr>
          </a:p>
        </p:txBody>
      </p:sp>
      <p:sp>
        <p:nvSpPr>
          <p:cNvPr id="2" name="TextBox 1"/>
          <p:cNvSpPr txBox="1"/>
          <p:nvPr/>
        </p:nvSpPr>
        <p:spPr>
          <a:xfrm>
            <a:off x="276447" y="5869172"/>
            <a:ext cx="7262037" cy="861774"/>
          </a:xfrm>
          <a:prstGeom prst="rect">
            <a:avLst/>
          </a:prstGeom>
          <a:noFill/>
        </p:spPr>
        <p:txBody>
          <a:bodyPr wrap="square" rtlCol="0">
            <a:spAutoFit/>
          </a:bodyPr>
          <a:lstStyle/>
          <a:p>
            <a:r>
              <a:rPr lang="en-US" sz="1000" dirty="0" smtClean="0">
                <a:solidFill>
                  <a:srgbClr val="000000"/>
                </a:solidFill>
              </a:rPr>
              <a:t>1 and 2 – Over-the-cap Indicator is populated only if earnings  have exceed the salary cap</a:t>
            </a:r>
          </a:p>
          <a:p>
            <a:r>
              <a:rPr lang="en-US" sz="1000" dirty="0" smtClean="0">
                <a:solidFill>
                  <a:srgbClr val="000000"/>
                </a:solidFill>
              </a:rPr>
              <a:t>3 – Salary Cap is stated as a monthly amount</a:t>
            </a:r>
          </a:p>
          <a:p>
            <a:r>
              <a:rPr lang="en-US" sz="1000" dirty="0" smtClean="0">
                <a:solidFill>
                  <a:srgbClr val="000000"/>
                </a:solidFill>
              </a:rPr>
              <a:t>4 – Amount over the cap</a:t>
            </a:r>
          </a:p>
          <a:p>
            <a:r>
              <a:rPr lang="en-US" sz="1000" dirty="0" smtClean="0">
                <a:solidFill>
                  <a:srgbClr val="000000"/>
                </a:solidFill>
              </a:rPr>
              <a:t>5 – Derived Effort Percent is the total of all effort #5 and #6</a:t>
            </a:r>
          </a:p>
          <a:p>
            <a:r>
              <a:rPr lang="en-US" sz="1000" dirty="0" smtClean="0">
                <a:solidFill>
                  <a:srgbClr val="000000"/>
                </a:solidFill>
              </a:rPr>
              <a:t>6 – DEP is 0%</a:t>
            </a:r>
            <a:endParaRPr lang="en-US" sz="1000" dirty="0">
              <a:solidFill>
                <a:srgbClr val="000000"/>
              </a:solidFill>
            </a:endParaRPr>
          </a:p>
        </p:txBody>
      </p:sp>
      <p:sp>
        <p:nvSpPr>
          <p:cNvPr id="5" name="TextBox 4"/>
          <p:cNvSpPr txBox="1"/>
          <p:nvPr/>
        </p:nvSpPr>
        <p:spPr>
          <a:xfrm>
            <a:off x="276446" y="741872"/>
            <a:ext cx="8608761" cy="400110"/>
          </a:xfrm>
          <a:prstGeom prst="rect">
            <a:avLst/>
          </a:prstGeom>
          <a:noFill/>
        </p:spPr>
        <p:txBody>
          <a:bodyPr wrap="square" rtlCol="0">
            <a:spAutoFit/>
          </a:bodyPr>
          <a:lstStyle/>
          <a:p>
            <a:r>
              <a:rPr lang="en-US" sz="1000" b="1" dirty="0" smtClean="0">
                <a:solidFill>
                  <a:srgbClr val="000000"/>
                </a:solidFill>
              </a:rPr>
              <a:t>NOTE:  At this time, </a:t>
            </a:r>
            <a:r>
              <a:rPr lang="en-US" sz="1000" b="1" dirty="0" err="1" smtClean="0">
                <a:solidFill>
                  <a:srgbClr val="000000"/>
                </a:solidFill>
              </a:rPr>
              <a:t>UCPath’s</a:t>
            </a:r>
            <a:r>
              <a:rPr lang="en-US" sz="1000" b="1" dirty="0" smtClean="0">
                <a:solidFill>
                  <a:srgbClr val="000000"/>
                </a:solidFill>
              </a:rPr>
              <a:t> handling of vacation earnings when an employee’s earnings exceed the salary cap is still being worked out.</a:t>
            </a:r>
          </a:p>
          <a:p>
            <a:r>
              <a:rPr lang="en-US" sz="1000" b="1" dirty="0" smtClean="0">
                <a:solidFill>
                  <a:srgbClr val="000000"/>
                </a:solidFill>
              </a:rPr>
              <a:t>The change is expected to be tested and in place for the Oct 1, 2018 go live </a:t>
            </a:r>
            <a:endParaRPr lang="en-US" sz="1000" b="1" dirty="0">
              <a:solidFill>
                <a:srgbClr val="000000"/>
              </a:solidFill>
            </a:endParaRPr>
          </a:p>
        </p:txBody>
      </p:sp>
    </p:spTree>
    <p:extLst>
      <p:ext uri="{BB962C8B-B14F-4D97-AF65-F5344CB8AC3E}">
        <p14:creationId xmlns:p14="http://schemas.microsoft.com/office/powerpoint/2010/main" val="2629864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23220"/>
          </a:xfrm>
          <a:prstGeom prst="rect">
            <a:avLst/>
          </a:prstGeom>
        </p:spPr>
        <p:txBody>
          <a:bodyPr wrap="square">
            <a:spAutoFit/>
          </a:bodyPr>
          <a:lstStyle/>
          <a:p>
            <a:pPr lvl="0" algn="ctr"/>
            <a:r>
              <a:rPr lang="en-US" sz="2800" dirty="0" smtClean="0">
                <a:solidFill>
                  <a:srgbClr val="000000"/>
                </a:solidFill>
              </a:rPr>
              <a:t>Other Data Differences between PPS and UCPath</a:t>
            </a:r>
            <a:endParaRPr lang="en-US" sz="2800" dirty="0">
              <a:solidFill>
                <a:srgbClr val="000000"/>
              </a:solidFill>
            </a:endParaRPr>
          </a:p>
        </p:txBody>
      </p:sp>
      <p:sp>
        <p:nvSpPr>
          <p:cNvPr id="5" name="TextBox 4"/>
          <p:cNvSpPr txBox="1"/>
          <p:nvPr/>
        </p:nvSpPr>
        <p:spPr>
          <a:xfrm>
            <a:off x="388959" y="1138554"/>
            <a:ext cx="8006316" cy="4001095"/>
          </a:xfrm>
          <a:prstGeom prst="rect">
            <a:avLst/>
          </a:prstGeom>
          <a:noFill/>
        </p:spPr>
        <p:txBody>
          <a:bodyPr wrap="square" rtlCol="0">
            <a:spAutoFit/>
          </a:bodyPr>
          <a:lstStyle/>
          <a:p>
            <a:pPr marL="457200" indent="-457200">
              <a:buFont typeface="Arial" panose="020B0604020202020204" pitchFamily="34" charset="0"/>
              <a:buChar char="•"/>
            </a:pPr>
            <a:r>
              <a:rPr lang="en-US" dirty="0" smtClean="0">
                <a:solidFill>
                  <a:srgbClr val="000000"/>
                </a:solidFill>
              </a:rPr>
              <a:t>Title Code is now ‘Job’ Code.  (The UCPath field is larger.  It contains the same number value but with 2 leading zeroes)</a:t>
            </a:r>
          </a:p>
          <a:p>
            <a:endParaRPr lang="en-US" sz="1200" dirty="0">
              <a:solidFill>
                <a:srgbClr val="000000"/>
              </a:solidFill>
            </a:endParaRPr>
          </a:p>
          <a:p>
            <a:pPr marL="457200" indent="-457200">
              <a:buFont typeface="Arial" panose="020B0604020202020204" pitchFamily="34" charset="0"/>
              <a:buChar char="•"/>
            </a:pPr>
            <a:r>
              <a:rPr lang="en-US" dirty="0" smtClean="0">
                <a:solidFill>
                  <a:srgbClr val="000000"/>
                </a:solidFill>
              </a:rPr>
              <a:t>Pay Rate is now ‘Compensation’.</a:t>
            </a:r>
          </a:p>
          <a:p>
            <a:pPr marL="457200" indent="-457200">
              <a:buFont typeface="Arial" panose="020B0604020202020204" pitchFamily="34" charset="0"/>
              <a:buChar char="•"/>
            </a:pPr>
            <a:endParaRPr lang="en-US" sz="1200" dirty="0">
              <a:solidFill>
                <a:srgbClr val="000000"/>
              </a:solidFill>
            </a:endParaRPr>
          </a:p>
          <a:p>
            <a:pPr marL="457200" indent="-457200">
              <a:buFont typeface="Arial" panose="020B0604020202020204" pitchFamily="34" charset="0"/>
              <a:buChar char="•"/>
            </a:pPr>
            <a:r>
              <a:rPr lang="en-US" dirty="0" smtClean="0">
                <a:solidFill>
                  <a:srgbClr val="000000"/>
                </a:solidFill>
              </a:rPr>
              <a:t>Pay Cycle Code is now ‘M’ instead of ‘MO’ and 1,2,or 3 instead of B1, B2, B3</a:t>
            </a:r>
          </a:p>
          <a:p>
            <a:pPr marL="457200" indent="-457200">
              <a:buFont typeface="Arial" panose="020B0604020202020204" pitchFamily="34" charset="0"/>
              <a:buChar char="•"/>
            </a:pPr>
            <a:endParaRPr lang="en-US" sz="1200" dirty="0" smtClean="0">
              <a:solidFill>
                <a:srgbClr val="000000"/>
              </a:solidFill>
            </a:endParaRPr>
          </a:p>
          <a:p>
            <a:pPr marL="457200" indent="-457200">
              <a:buFont typeface="Arial" panose="020B0604020202020204" pitchFamily="34" charset="0"/>
              <a:buChar char="•"/>
            </a:pPr>
            <a:r>
              <a:rPr lang="en-US" dirty="0" smtClean="0">
                <a:solidFill>
                  <a:srgbClr val="000000"/>
                </a:solidFill>
              </a:rPr>
              <a:t>Rate Type is now ‘</a:t>
            </a:r>
            <a:r>
              <a:rPr lang="en-US" dirty="0" smtClean="0">
                <a:solidFill>
                  <a:srgbClr val="000000"/>
                </a:solidFill>
              </a:rPr>
              <a:t>Basis / </a:t>
            </a:r>
            <a:r>
              <a:rPr lang="en-US" dirty="0" err="1" smtClean="0">
                <a:solidFill>
                  <a:srgbClr val="000000"/>
                </a:solidFill>
              </a:rPr>
              <a:t>Paidover</a:t>
            </a:r>
            <a:r>
              <a:rPr lang="en-US" dirty="0" smtClean="0">
                <a:solidFill>
                  <a:srgbClr val="000000"/>
                </a:solidFill>
              </a:rPr>
              <a:t>’</a:t>
            </a:r>
          </a:p>
          <a:p>
            <a:endParaRPr lang="en-US" sz="1200" dirty="0" smtClean="0">
              <a:solidFill>
                <a:srgbClr val="000000"/>
              </a:solidFill>
            </a:endParaRPr>
          </a:p>
          <a:p>
            <a:pPr marL="457200" indent="-457200">
              <a:buFont typeface="Arial" panose="020B0604020202020204" pitchFamily="34" charset="0"/>
              <a:buChar char="•"/>
            </a:pPr>
            <a:r>
              <a:rPr lang="en-US" dirty="0" smtClean="0">
                <a:solidFill>
                  <a:srgbClr val="000000"/>
                </a:solidFill>
              </a:rPr>
              <a:t>ERS determines excluded earnings from Time Code and Pay Category</a:t>
            </a:r>
          </a:p>
          <a:p>
            <a:pPr lvl="1"/>
            <a:r>
              <a:rPr lang="en-US" sz="1200" dirty="0">
                <a:solidFill>
                  <a:srgbClr val="000000"/>
                </a:solidFill>
              </a:rPr>
              <a:t>Both Time Code and Pay Category values in the earnings record have to be true (both have to be ‘yes’) for the earning to be effort bearing. If either value is not true, the earning is considered not effort bearing and is reported ‘below the line’ in the Payroll Detail report in the Excluded Earnings section.</a:t>
            </a:r>
          </a:p>
          <a:p>
            <a:pPr marL="914400" lvl="1" indent="-457200">
              <a:buFont typeface="Arial" panose="020B0604020202020204" pitchFamily="34" charset="0"/>
              <a:buChar char="•"/>
            </a:pPr>
            <a:endParaRPr lang="en-US" dirty="0" smtClean="0">
              <a:solidFill>
                <a:srgbClr val="000000"/>
              </a:solidFill>
            </a:endParaRPr>
          </a:p>
          <a:p>
            <a:endParaRPr lang="en-US" sz="2000" dirty="0">
              <a:solidFill>
                <a:srgbClr val="000000"/>
              </a:solidFill>
            </a:endParaRPr>
          </a:p>
        </p:txBody>
      </p:sp>
      <p:pic>
        <p:nvPicPr>
          <p:cNvPr id="6" name="Picture 5"/>
          <p:cNvPicPr/>
          <p:nvPr/>
        </p:nvPicPr>
        <p:blipFill>
          <a:blip r:embed="rId3"/>
          <a:stretch>
            <a:fillRect/>
          </a:stretch>
        </p:blipFill>
        <p:spPr>
          <a:xfrm>
            <a:off x="1600200" y="4477108"/>
            <a:ext cx="5943600" cy="2084705"/>
          </a:xfrm>
          <a:prstGeom prst="rect">
            <a:avLst/>
          </a:prstGeom>
        </p:spPr>
      </p:pic>
    </p:spTree>
    <p:extLst>
      <p:ext uri="{BB962C8B-B14F-4D97-AF65-F5344CB8AC3E}">
        <p14:creationId xmlns:p14="http://schemas.microsoft.com/office/powerpoint/2010/main" val="1311671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Biweekly Earnings when Pay </a:t>
            </a:r>
            <a:r>
              <a:rPr lang="en-US" sz="2800" dirty="0">
                <a:solidFill>
                  <a:srgbClr val="000000"/>
                </a:solidFill>
              </a:rPr>
              <a:t>P</a:t>
            </a:r>
            <a:r>
              <a:rPr lang="en-US" sz="2800" dirty="0" smtClean="0">
                <a:solidFill>
                  <a:srgbClr val="000000"/>
                </a:solidFill>
              </a:rPr>
              <a:t>eriod </a:t>
            </a:r>
          </a:p>
          <a:p>
            <a:pPr lvl="0" algn="ctr"/>
            <a:r>
              <a:rPr lang="en-US" sz="2800" dirty="0" smtClean="0">
                <a:solidFill>
                  <a:srgbClr val="000000"/>
                </a:solidFill>
              </a:rPr>
              <a:t>spans 2 months</a:t>
            </a:r>
            <a:endParaRPr lang="en-US" sz="2800"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61" y="2462800"/>
            <a:ext cx="8071899" cy="41839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46283" y="1447137"/>
            <a:ext cx="7810538" cy="1015663"/>
          </a:xfrm>
          <a:prstGeom prst="rect">
            <a:avLst/>
          </a:prstGeom>
          <a:noFill/>
        </p:spPr>
        <p:txBody>
          <a:bodyPr wrap="square" rtlCol="0">
            <a:spAutoFit/>
          </a:bodyPr>
          <a:lstStyle/>
          <a:p>
            <a:r>
              <a:rPr lang="en-US" dirty="0" smtClean="0">
                <a:solidFill>
                  <a:srgbClr val="000000"/>
                </a:solidFill>
              </a:rPr>
              <a:t>Examples of biweekly earnings transactions that span 2 months</a:t>
            </a:r>
            <a:r>
              <a:rPr lang="en-US" sz="1400" dirty="0" smtClean="0">
                <a:solidFill>
                  <a:srgbClr val="000000"/>
                </a:solidFill>
              </a:rPr>
              <a:t>:</a:t>
            </a:r>
          </a:p>
          <a:p>
            <a:pPr lvl="1"/>
            <a:r>
              <a:rPr lang="en-US" sz="1400" dirty="0" smtClean="0">
                <a:solidFill>
                  <a:srgbClr val="000000"/>
                </a:solidFill>
              </a:rPr>
              <a:t>Pay period 1/28/18 - 2/10/18</a:t>
            </a:r>
          </a:p>
          <a:p>
            <a:pPr lvl="1"/>
            <a:r>
              <a:rPr lang="en-US" sz="1400" dirty="0" smtClean="0">
                <a:solidFill>
                  <a:srgbClr val="000000"/>
                </a:solidFill>
              </a:rPr>
              <a:t>Pay period 2/25/18 – 3/10/18</a:t>
            </a:r>
          </a:p>
          <a:p>
            <a:r>
              <a:rPr lang="en-US" sz="1400" dirty="0" smtClean="0">
                <a:solidFill>
                  <a:srgbClr val="000000"/>
                </a:solidFill>
              </a:rPr>
              <a:t>1 transaction contains earnings from 1st month, 1 transaction contains earnings from 2</a:t>
            </a:r>
            <a:r>
              <a:rPr lang="en-US" sz="1400" baseline="30000" dirty="0" smtClean="0">
                <a:solidFill>
                  <a:srgbClr val="000000"/>
                </a:solidFill>
              </a:rPr>
              <a:t>nd</a:t>
            </a:r>
            <a:r>
              <a:rPr lang="en-US" sz="1400" dirty="0" smtClean="0">
                <a:solidFill>
                  <a:srgbClr val="000000"/>
                </a:solidFill>
              </a:rPr>
              <a:t> month </a:t>
            </a:r>
            <a:endParaRPr lang="en-US" sz="1400" dirty="0">
              <a:solidFill>
                <a:srgbClr val="000000"/>
              </a:solidFill>
            </a:endParaRPr>
          </a:p>
        </p:txBody>
      </p:sp>
    </p:spTree>
    <p:extLst>
      <p:ext uri="{BB962C8B-B14F-4D97-AF65-F5344CB8AC3E}">
        <p14:creationId xmlns:p14="http://schemas.microsoft.com/office/powerpoint/2010/main" val="2539150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PPS Earnings are limited to $99,999.99</a:t>
            </a:r>
          </a:p>
          <a:p>
            <a:pPr lvl="0" algn="ctr"/>
            <a:r>
              <a:rPr lang="en-US" sz="2800" dirty="0" smtClean="0">
                <a:solidFill>
                  <a:srgbClr val="000000"/>
                </a:solidFill>
              </a:rPr>
              <a:t>UCPath has no size constraints</a:t>
            </a:r>
            <a:endParaRPr lang="en-US" sz="2800" dirty="0">
              <a:solidFill>
                <a:srgbClr val="000000"/>
              </a:solidFill>
            </a:endParaRPr>
          </a:p>
        </p:txBody>
      </p:sp>
      <p:sp>
        <p:nvSpPr>
          <p:cNvPr id="5" name="TextBox 4"/>
          <p:cNvSpPr txBox="1"/>
          <p:nvPr/>
        </p:nvSpPr>
        <p:spPr>
          <a:xfrm>
            <a:off x="579075" y="1675449"/>
            <a:ext cx="8006316" cy="3724096"/>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000000"/>
                </a:solidFill>
              </a:rPr>
              <a:t>If an employee’s earnings in PPS exceeded this amount PPS would create multiple earnings records</a:t>
            </a:r>
          </a:p>
          <a:p>
            <a:pPr marL="457200" indent="-457200">
              <a:buFont typeface="Arial" panose="020B0604020202020204" pitchFamily="34" charset="0"/>
              <a:buChar char="•"/>
            </a:pPr>
            <a:endParaRPr lang="en-US" sz="24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ERS was developed to work with PPS so it also had this earnings constraint</a:t>
            </a:r>
          </a:p>
          <a:p>
            <a:pPr marL="457200" indent="-457200">
              <a:buFont typeface="Arial" panose="020B0604020202020204" pitchFamily="34" charset="0"/>
              <a:buChar char="•"/>
            </a:pPr>
            <a:endParaRPr lang="en-US" sz="24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ERS 11.0 has been modified to remove the size constraint in order to process UCPath earnings records of $100,000 or more.</a:t>
            </a:r>
          </a:p>
          <a:p>
            <a:pPr marL="457200" indent="-457200">
              <a:buFont typeface="Arial" panose="020B0604020202020204" pitchFamily="34" charset="0"/>
              <a:buChar char="•"/>
            </a:pPr>
            <a:endParaRPr lang="en-US" sz="2000" dirty="0" smtClean="0">
              <a:solidFill>
                <a:srgbClr val="000000"/>
              </a:solidFill>
            </a:endParaRPr>
          </a:p>
        </p:txBody>
      </p:sp>
    </p:spTree>
    <p:extLst>
      <p:ext uri="{BB962C8B-B14F-4D97-AF65-F5344CB8AC3E}">
        <p14:creationId xmlns:p14="http://schemas.microsoft.com/office/powerpoint/2010/main" val="2448288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How to Search by Home Department </a:t>
            </a:r>
          </a:p>
          <a:p>
            <a:pPr lvl="0" algn="ctr"/>
            <a:r>
              <a:rPr lang="en-US" sz="2800" dirty="0" smtClean="0">
                <a:solidFill>
                  <a:srgbClr val="000000"/>
                </a:solidFill>
              </a:rPr>
              <a:t>in ERS version 11.0</a:t>
            </a:r>
            <a:endParaRPr lang="en-US" sz="28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58" y="2108648"/>
            <a:ext cx="7318128" cy="454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8959" y="1331513"/>
            <a:ext cx="8137524" cy="1046440"/>
          </a:xfrm>
          <a:prstGeom prst="rect">
            <a:avLst/>
          </a:prstGeom>
          <a:noFill/>
        </p:spPr>
        <p:txBody>
          <a:bodyPr wrap="square" rtlCol="0">
            <a:spAutoFit/>
          </a:bodyPr>
          <a:lstStyle/>
          <a:p>
            <a:r>
              <a:rPr lang="en-US" sz="1100" dirty="0">
                <a:solidFill>
                  <a:srgbClr val="000000"/>
                </a:solidFill>
              </a:rPr>
              <a:t>In PPS, some locations have used a 4 character HR Home Department field.  </a:t>
            </a:r>
          </a:p>
          <a:p>
            <a:r>
              <a:rPr lang="en-US" sz="1100" dirty="0">
                <a:solidFill>
                  <a:srgbClr val="000000"/>
                </a:solidFill>
              </a:rPr>
              <a:t>In UCPath, the field is 6 characters so 4 character Home Departments will have 2 zeroes added to the </a:t>
            </a:r>
            <a:r>
              <a:rPr lang="en-US" sz="1100" i="1" u="sng" dirty="0">
                <a:solidFill>
                  <a:srgbClr val="000000"/>
                </a:solidFill>
              </a:rPr>
              <a:t>end</a:t>
            </a:r>
            <a:r>
              <a:rPr lang="en-US" sz="1100" dirty="0">
                <a:solidFill>
                  <a:srgbClr val="000000"/>
                </a:solidFill>
              </a:rPr>
              <a:t> of the value</a:t>
            </a:r>
            <a:r>
              <a:rPr lang="en-US" sz="1100" dirty="0" smtClean="0">
                <a:solidFill>
                  <a:srgbClr val="000000"/>
                </a:solidFill>
              </a:rPr>
              <a:t>.</a:t>
            </a:r>
          </a:p>
          <a:p>
            <a:r>
              <a:rPr lang="en-US" sz="1100" dirty="0" smtClean="0">
                <a:solidFill>
                  <a:srgbClr val="000000"/>
                </a:solidFill>
              </a:rPr>
              <a:t>For example, ‘</a:t>
            </a:r>
            <a:r>
              <a:rPr lang="en-US" sz="1100" dirty="0">
                <a:solidFill>
                  <a:srgbClr val="000000"/>
                </a:solidFill>
              </a:rPr>
              <a:t>1234’ will become ‘1234</a:t>
            </a:r>
            <a:r>
              <a:rPr lang="en-US" sz="1100" b="1" dirty="0">
                <a:solidFill>
                  <a:srgbClr val="000000"/>
                </a:solidFill>
              </a:rPr>
              <a:t>00</a:t>
            </a:r>
            <a:r>
              <a:rPr lang="en-US" sz="1100" dirty="0" smtClean="0">
                <a:solidFill>
                  <a:srgbClr val="000000"/>
                </a:solidFill>
              </a:rPr>
              <a:t>’.  The </a:t>
            </a:r>
            <a:r>
              <a:rPr lang="en-US" sz="1100" dirty="0">
                <a:solidFill>
                  <a:srgbClr val="000000"/>
                </a:solidFill>
              </a:rPr>
              <a:t>advantage of adding a suffix of ‘00’ is the current department number(s) will be very recognizable to ERS users.  </a:t>
            </a:r>
          </a:p>
          <a:p>
            <a:endParaRPr lang="en-US" dirty="0"/>
          </a:p>
        </p:txBody>
      </p:sp>
    </p:spTree>
    <p:extLst>
      <p:ext uri="{BB962C8B-B14F-4D97-AF65-F5344CB8AC3E}">
        <p14:creationId xmlns:p14="http://schemas.microsoft.com/office/powerpoint/2010/main" val="137617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60" y="319943"/>
            <a:ext cx="8386549" cy="646331"/>
          </a:xfrm>
          <a:prstGeom prst="rect">
            <a:avLst/>
          </a:prstGeom>
        </p:spPr>
        <p:txBody>
          <a:bodyPr wrap="square">
            <a:spAutoFit/>
          </a:bodyPr>
          <a:lstStyle/>
          <a:p>
            <a:pPr lvl="0" algn="ctr"/>
            <a:r>
              <a:rPr lang="en-US" sz="3600" dirty="0" smtClean="0">
                <a:solidFill>
                  <a:srgbClr val="000000"/>
                </a:solidFill>
              </a:rPr>
              <a:t>Overview</a:t>
            </a:r>
            <a:endParaRPr lang="en-US" sz="3600" dirty="0">
              <a:solidFill>
                <a:srgbClr val="000000"/>
              </a:solidFill>
            </a:endParaRPr>
          </a:p>
        </p:txBody>
      </p:sp>
      <p:sp>
        <p:nvSpPr>
          <p:cNvPr id="5" name="TextBox 4"/>
          <p:cNvSpPr txBox="1"/>
          <p:nvPr/>
        </p:nvSpPr>
        <p:spPr>
          <a:xfrm>
            <a:off x="648586" y="966274"/>
            <a:ext cx="8006316" cy="5816977"/>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000000"/>
                </a:solidFill>
              </a:rPr>
              <a:t>ERS version 11.0 works with earnings from either UCPath or PPS</a:t>
            </a:r>
          </a:p>
          <a:p>
            <a:endParaRPr lang="en-US" sz="20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Fundamentally the same system</a:t>
            </a:r>
          </a:p>
          <a:p>
            <a:pPr marL="914400" lvl="1" indent="-457200">
              <a:buFont typeface="Arial" panose="020B0604020202020204" pitchFamily="34" charset="0"/>
              <a:buChar char="•"/>
            </a:pPr>
            <a:r>
              <a:rPr lang="en-US" sz="2000" dirty="0" smtClean="0">
                <a:solidFill>
                  <a:srgbClr val="000000"/>
                </a:solidFill>
              </a:rPr>
              <a:t>No changes to calculations – Percentage of effort is the same</a:t>
            </a:r>
          </a:p>
          <a:p>
            <a:pPr marL="914400" lvl="1" indent="-457200">
              <a:buFont typeface="Arial" panose="020B0604020202020204" pitchFamily="34" charset="0"/>
              <a:buChar char="•"/>
            </a:pPr>
            <a:r>
              <a:rPr lang="en-US" sz="2000" dirty="0" smtClean="0">
                <a:solidFill>
                  <a:srgbClr val="000000"/>
                </a:solidFill>
              </a:rPr>
              <a:t>Effort Reports are the same, Certification is the same</a:t>
            </a:r>
          </a:p>
          <a:p>
            <a:pPr lvl="1"/>
            <a:endParaRPr lang="en-US" sz="20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The major difference – Earnings from UCPath are different from PPS earnings </a:t>
            </a:r>
          </a:p>
          <a:p>
            <a:pPr marL="914400" lvl="1" indent="-457200">
              <a:buFont typeface="Arial" panose="020B0604020202020204" pitchFamily="34" charset="0"/>
              <a:buChar char="•"/>
            </a:pPr>
            <a:r>
              <a:rPr lang="en-US" sz="2000" dirty="0" smtClean="0">
                <a:solidFill>
                  <a:srgbClr val="000000"/>
                </a:solidFill>
              </a:rPr>
              <a:t>Differences are visible in the Payroll Detail Report</a:t>
            </a:r>
          </a:p>
          <a:p>
            <a:pPr marL="914400" lvl="1" indent="-457200">
              <a:buFont typeface="Arial" panose="020B0604020202020204" pitchFamily="34" charset="0"/>
              <a:buChar char="•"/>
            </a:pPr>
            <a:endParaRPr lang="en-US" sz="20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Extras - Version 11.0 includes </a:t>
            </a:r>
            <a:r>
              <a:rPr lang="en-US" sz="2400" dirty="0" smtClean="0">
                <a:solidFill>
                  <a:srgbClr val="000000"/>
                </a:solidFill>
              </a:rPr>
              <a:t>3 </a:t>
            </a:r>
            <a:r>
              <a:rPr lang="en-US" sz="2400" dirty="0" smtClean="0">
                <a:solidFill>
                  <a:srgbClr val="000000"/>
                </a:solidFill>
              </a:rPr>
              <a:t>bug </a:t>
            </a:r>
            <a:r>
              <a:rPr lang="en-US" sz="2400" dirty="0">
                <a:solidFill>
                  <a:srgbClr val="000000"/>
                </a:solidFill>
              </a:rPr>
              <a:t>fixes and </a:t>
            </a:r>
            <a:endParaRPr lang="en-US" sz="2400" dirty="0" smtClean="0">
              <a:solidFill>
                <a:srgbClr val="000000"/>
              </a:solidFill>
            </a:endParaRPr>
          </a:p>
          <a:p>
            <a:r>
              <a:rPr lang="en-US" sz="2400" dirty="0">
                <a:solidFill>
                  <a:srgbClr val="000000"/>
                </a:solidFill>
              </a:rPr>
              <a:t>	</a:t>
            </a:r>
            <a:r>
              <a:rPr lang="en-US" sz="2400" dirty="0" smtClean="0">
                <a:solidFill>
                  <a:srgbClr val="000000"/>
                </a:solidFill>
              </a:rPr>
              <a:t>1 </a:t>
            </a:r>
            <a:r>
              <a:rPr lang="en-US" sz="2400" dirty="0">
                <a:solidFill>
                  <a:srgbClr val="000000"/>
                </a:solidFill>
              </a:rPr>
              <a:t>enhancement </a:t>
            </a:r>
            <a:r>
              <a:rPr lang="en-US" sz="2400" dirty="0" smtClean="0">
                <a:solidFill>
                  <a:srgbClr val="000000"/>
                </a:solidFill>
              </a:rPr>
              <a:t>for late pay transactions</a:t>
            </a:r>
          </a:p>
          <a:p>
            <a:endParaRPr lang="en-US" sz="20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Timing</a:t>
            </a:r>
          </a:p>
          <a:p>
            <a:pPr marL="914400" lvl="1" indent="-457200">
              <a:buFont typeface="Arial" panose="020B0604020202020204" pitchFamily="34" charset="0"/>
              <a:buChar char="•"/>
            </a:pPr>
            <a:r>
              <a:rPr lang="en-US" sz="2000" dirty="0">
                <a:solidFill>
                  <a:srgbClr val="000000"/>
                </a:solidFill>
              </a:rPr>
              <a:t>5</a:t>
            </a:r>
            <a:r>
              <a:rPr lang="en-US" sz="2000" dirty="0" smtClean="0">
                <a:solidFill>
                  <a:srgbClr val="000000"/>
                </a:solidFill>
              </a:rPr>
              <a:t>/21/18 – ERS version 11.0 is up and running at UCLA</a:t>
            </a:r>
          </a:p>
          <a:p>
            <a:pPr marL="914400" lvl="1" indent="-457200">
              <a:buFont typeface="Arial" panose="020B0604020202020204" pitchFamily="34" charset="0"/>
              <a:buChar char="•"/>
            </a:pPr>
            <a:r>
              <a:rPr lang="en-US" sz="2000" dirty="0" smtClean="0">
                <a:solidFill>
                  <a:srgbClr val="000000"/>
                </a:solidFill>
              </a:rPr>
              <a:t>10/1/18 – UCPath goes live, UCPath earnings begin</a:t>
            </a:r>
            <a:endParaRPr lang="en-US" sz="2000" dirty="0"/>
          </a:p>
        </p:txBody>
      </p:sp>
    </p:spTree>
    <p:extLst>
      <p:ext uri="{BB962C8B-B14F-4D97-AF65-F5344CB8AC3E}">
        <p14:creationId xmlns:p14="http://schemas.microsoft.com/office/powerpoint/2010/main" val="135614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954107"/>
          </a:xfrm>
          <a:prstGeom prst="rect">
            <a:avLst/>
          </a:prstGeom>
        </p:spPr>
        <p:txBody>
          <a:bodyPr wrap="square">
            <a:spAutoFit/>
          </a:bodyPr>
          <a:lstStyle/>
          <a:p>
            <a:pPr lvl="0" algn="ctr"/>
            <a:r>
              <a:rPr lang="en-US" sz="2800" dirty="0" smtClean="0">
                <a:solidFill>
                  <a:srgbClr val="000000"/>
                </a:solidFill>
              </a:rPr>
              <a:t>How to Search by Home Department </a:t>
            </a:r>
          </a:p>
          <a:p>
            <a:pPr lvl="0" algn="ctr"/>
            <a:r>
              <a:rPr lang="en-US" sz="2800" dirty="0" smtClean="0">
                <a:solidFill>
                  <a:srgbClr val="000000"/>
                </a:solidFill>
              </a:rPr>
              <a:t>in ERS version 11.0</a:t>
            </a:r>
            <a:endParaRPr lang="en-US" sz="280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15" y="2931907"/>
            <a:ext cx="7669480" cy="340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6888" y="1425039"/>
            <a:ext cx="8455231" cy="1661993"/>
          </a:xfrm>
          <a:prstGeom prst="rect">
            <a:avLst/>
          </a:prstGeom>
          <a:noFill/>
        </p:spPr>
        <p:txBody>
          <a:bodyPr wrap="square" rtlCol="0">
            <a:spAutoFit/>
          </a:bodyPr>
          <a:lstStyle/>
          <a:p>
            <a:pPr lvl="0"/>
            <a:r>
              <a:rPr lang="en-US" sz="1200" dirty="0" smtClean="0">
                <a:solidFill>
                  <a:srgbClr val="000000"/>
                </a:solidFill>
              </a:rPr>
              <a:t>In the example below there </a:t>
            </a:r>
            <a:r>
              <a:rPr lang="en-US" sz="1200" dirty="0">
                <a:solidFill>
                  <a:srgbClr val="000000"/>
                </a:solidFill>
              </a:rPr>
              <a:t>are 2 Home Departments with the same name: Medicine- Cardiology.</a:t>
            </a:r>
          </a:p>
          <a:p>
            <a:pPr marL="171450" lvl="0" indent="-171450">
              <a:buFont typeface="Arial" panose="020B0604020202020204" pitchFamily="34" charset="0"/>
              <a:buChar char="•"/>
            </a:pPr>
            <a:r>
              <a:rPr lang="en-US" sz="1200" dirty="0">
                <a:solidFill>
                  <a:srgbClr val="000000"/>
                </a:solidFill>
              </a:rPr>
              <a:t>1553 (PPS value) and 1553</a:t>
            </a:r>
            <a:r>
              <a:rPr lang="en-US" sz="1200" b="1" dirty="0">
                <a:solidFill>
                  <a:srgbClr val="000000"/>
                </a:solidFill>
              </a:rPr>
              <a:t>00</a:t>
            </a:r>
            <a:r>
              <a:rPr lang="en-US" sz="1200" dirty="0">
                <a:solidFill>
                  <a:srgbClr val="000000"/>
                </a:solidFill>
              </a:rPr>
              <a:t> (UCPath value with ‘00’ suffix)</a:t>
            </a:r>
          </a:p>
          <a:p>
            <a:pPr marL="171450" lvl="0" indent="-171450">
              <a:buFont typeface="Arial" panose="020B0604020202020204" pitchFamily="34" charset="0"/>
              <a:buChar char="•"/>
            </a:pPr>
            <a:r>
              <a:rPr lang="en-US" sz="1200" dirty="0">
                <a:solidFill>
                  <a:srgbClr val="000000"/>
                </a:solidFill>
              </a:rPr>
              <a:t>Both values represent the same Home Department.</a:t>
            </a:r>
          </a:p>
          <a:p>
            <a:pPr marL="171450" lvl="0" indent="-171450">
              <a:buFont typeface="Arial" panose="020B0604020202020204" pitchFamily="34" charset="0"/>
              <a:buChar char="•"/>
            </a:pPr>
            <a:r>
              <a:rPr lang="en-US" sz="1200" dirty="0">
                <a:solidFill>
                  <a:srgbClr val="000000"/>
                </a:solidFill>
              </a:rPr>
              <a:t>Employees with the 6 character code have had transactions processed by UCPath.</a:t>
            </a:r>
          </a:p>
          <a:p>
            <a:pPr marL="171450" lvl="0" indent="-171450">
              <a:buFont typeface="Arial" panose="020B0604020202020204" pitchFamily="34" charset="0"/>
              <a:buChar char="•"/>
            </a:pPr>
            <a:r>
              <a:rPr lang="en-US" sz="1200" dirty="0">
                <a:solidFill>
                  <a:srgbClr val="000000"/>
                </a:solidFill>
              </a:rPr>
              <a:t>Employees with the 4 character code only have transactions processed by PPS.</a:t>
            </a:r>
          </a:p>
          <a:p>
            <a:pPr marL="171450" lvl="0" indent="-171450">
              <a:buFont typeface="Arial" panose="020B0604020202020204" pitchFamily="34" charset="0"/>
              <a:buChar char="•"/>
            </a:pPr>
            <a:r>
              <a:rPr lang="en-US" sz="1200" dirty="0">
                <a:solidFill>
                  <a:srgbClr val="000000"/>
                </a:solidFill>
              </a:rPr>
              <a:t>To ensure all of the employees in the department are displayed, select both codes in the filter results or enter multiple department codes in the top section.</a:t>
            </a:r>
          </a:p>
          <a:p>
            <a:endParaRPr lang="en-US" dirty="0"/>
          </a:p>
        </p:txBody>
      </p:sp>
    </p:spTree>
    <p:extLst>
      <p:ext uri="{BB962C8B-B14F-4D97-AF65-F5344CB8AC3E}">
        <p14:creationId xmlns:p14="http://schemas.microsoft.com/office/powerpoint/2010/main" val="1918645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724810"/>
            <a:ext cx="8386549" cy="830997"/>
          </a:xfrm>
          <a:prstGeom prst="rect">
            <a:avLst/>
          </a:prstGeom>
        </p:spPr>
        <p:txBody>
          <a:bodyPr wrap="square">
            <a:spAutoFit/>
          </a:bodyPr>
          <a:lstStyle/>
          <a:p>
            <a:pPr lvl="0" algn="ctr"/>
            <a:r>
              <a:rPr lang="en-US" sz="4800" b="1" dirty="0" smtClean="0">
                <a:solidFill>
                  <a:srgbClr val="000000"/>
                </a:solidFill>
              </a:rPr>
              <a:t>Q &amp; A</a:t>
            </a:r>
            <a:endParaRPr lang="en-US" sz="4800" b="1" dirty="0">
              <a:solidFill>
                <a:srgbClr val="000000"/>
              </a:solidFill>
            </a:endParaRPr>
          </a:p>
        </p:txBody>
      </p:sp>
    </p:spTree>
    <p:extLst>
      <p:ext uri="{BB962C8B-B14F-4D97-AF65-F5344CB8AC3E}">
        <p14:creationId xmlns:p14="http://schemas.microsoft.com/office/powerpoint/2010/main" val="471338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AE345A-F30E-405A-866F-BA3EA18CF2E4}" type="slidenum">
              <a:rPr lang="en-US" altLang="en-US" smtClean="0">
                <a:solidFill>
                  <a:srgbClr val="FFFFCC"/>
                </a:solidFill>
              </a:rPr>
              <a:pPr/>
              <a:t>32</a:t>
            </a:fld>
            <a:endParaRPr lang="en-US" altLang="en-US">
              <a:solidFill>
                <a:srgbClr val="FFFFCC"/>
              </a:solidFill>
            </a:endParaRPr>
          </a:p>
        </p:txBody>
      </p:sp>
    </p:spTree>
    <p:extLst>
      <p:ext uri="{BB962C8B-B14F-4D97-AF65-F5344CB8AC3E}">
        <p14:creationId xmlns:p14="http://schemas.microsoft.com/office/powerpoint/2010/main" val="3502640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84775"/>
          </a:xfrm>
          <a:prstGeom prst="rect">
            <a:avLst/>
          </a:prstGeom>
        </p:spPr>
        <p:txBody>
          <a:bodyPr wrap="square">
            <a:spAutoFit/>
          </a:bodyPr>
          <a:lstStyle/>
          <a:p>
            <a:pPr lvl="0" algn="ctr"/>
            <a:r>
              <a:rPr lang="en-US" sz="3200" dirty="0" smtClean="0">
                <a:solidFill>
                  <a:srgbClr val="000000"/>
                </a:solidFill>
              </a:rPr>
              <a:t>Immediate</a:t>
            </a:r>
            <a:r>
              <a:rPr lang="en-US" sz="2800" dirty="0" smtClean="0">
                <a:solidFill>
                  <a:srgbClr val="000000"/>
                </a:solidFill>
              </a:rPr>
              <a:t> Changes in ERS visible May 21, 2018</a:t>
            </a:r>
            <a:endParaRPr lang="en-US" sz="2800" dirty="0">
              <a:solidFill>
                <a:srgbClr val="000000"/>
              </a:solidFill>
            </a:endParaRPr>
          </a:p>
        </p:txBody>
      </p:sp>
      <p:sp>
        <p:nvSpPr>
          <p:cNvPr id="5" name="TextBox 4"/>
          <p:cNvSpPr txBox="1"/>
          <p:nvPr/>
        </p:nvSpPr>
        <p:spPr>
          <a:xfrm>
            <a:off x="579075" y="1654183"/>
            <a:ext cx="8006316" cy="2492990"/>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000000"/>
                </a:solidFill>
              </a:rPr>
              <a:t>Payroll Detail Hybrid report </a:t>
            </a:r>
            <a:r>
              <a:rPr lang="en-US" sz="2400" dirty="0" smtClean="0">
                <a:solidFill>
                  <a:srgbClr val="000000"/>
                </a:solidFill>
              </a:rPr>
              <a:t>headings</a:t>
            </a:r>
          </a:p>
          <a:p>
            <a:pPr marL="914400" lvl="1" indent="-457200">
              <a:buFont typeface="Arial" panose="020B0604020202020204" pitchFamily="34" charset="0"/>
              <a:buChar char="•"/>
            </a:pPr>
            <a:r>
              <a:rPr lang="en-US" sz="2000" dirty="0" smtClean="0">
                <a:solidFill>
                  <a:srgbClr val="000000"/>
                </a:solidFill>
              </a:rPr>
              <a:t>Examples of Payroll Detail Report</a:t>
            </a:r>
          </a:p>
          <a:p>
            <a:pPr lvl="1"/>
            <a:endParaRPr lang="en-US" sz="2000" dirty="0" smtClean="0">
              <a:solidFill>
                <a:srgbClr val="000000"/>
              </a:solidFill>
            </a:endParaRPr>
          </a:p>
          <a:p>
            <a:pPr marL="457200" indent="-457200">
              <a:buFont typeface="Arial" panose="020B0604020202020204" pitchFamily="34" charset="0"/>
              <a:buChar char="•"/>
            </a:pPr>
            <a:r>
              <a:rPr lang="en-US" sz="2400" dirty="0" smtClean="0">
                <a:solidFill>
                  <a:srgbClr val="000000"/>
                </a:solidFill>
              </a:rPr>
              <a:t>Correction to Late </a:t>
            </a:r>
            <a:r>
              <a:rPr lang="en-US" sz="2400" dirty="0">
                <a:solidFill>
                  <a:srgbClr val="000000"/>
                </a:solidFill>
              </a:rPr>
              <a:t>P</a:t>
            </a:r>
            <a:r>
              <a:rPr lang="en-US" sz="2400" dirty="0" smtClean="0">
                <a:solidFill>
                  <a:srgbClr val="000000"/>
                </a:solidFill>
              </a:rPr>
              <a:t>ay bugs</a:t>
            </a:r>
          </a:p>
          <a:p>
            <a:pPr marL="457200" indent="-457200">
              <a:buFont typeface="Arial" panose="020B0604020202020204" pitchFamily="34" charset="0"/>
              <a:buChar char="•"/>
            </a:pPr>
            <a:endParaRPr lang="en-US" sz="2000" dirty="0">
              <a:solidFill>
                <a:srgbClr val="000000"/>
              </a:solidFill>
            </a:endParaRPr>
          </a:p>
          <a:p>
            <a:pPr marL="457200" indent="-457200">
              <a:buFont typeface="Arial" panose="020B0604020202020204" pitchFamily="34" charset="0"/>
              <a:buChar char="•"/>
            </a:pPr>
            <a:r>
              <a:rPr lang="en-US" sz="2400" dirty="0">
                <a:solidFill>
                  <a:srgbClr val="000000"/>
                </a:solidFill>
              </a:rPr>
              <a:t>Enhancement for processing unrecognized earnings</a:t>
            </a:r>
          </a:p>
          <a:p>
            <a:pPr marL="457200" indent="-457200">
              <a:buFont typeface="Arial" panose="020B0604020202020204" pitchFamily="34" charset="0"/>
              <a:buChar char="•"/>
            </a:pPr>
            <a:endParaRPr lang="en-US" sz="2000" dirty="0" smtClean="0">
              <a:solidFill>
                <a:srgbClr val="000000"/>
              </a:solidFill>
            </a:endParaRPr>
          </a:p>
        </p:txBody>
      </p:sp>
    </p:spTree>
    <p:extLst>
      <p:ext uri="{BB962C8B-B14F-4D97-AF65-F5344CB8AC3E}">
        <p14:creationId xmlns:p14="http://schemas.microsoft.com/office/powerpoint/2010/main" val="1564155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1077218"/>
          </a:xfrm>
          <a:prstGeom prst="rect">
            <a:avLst/>
          </a:prstGeom>
        </p:spPr>
        <p:txBody>
          <a:bodyPr wrap="square">
            <a:spAutoFit/>
          </a:bodyPr>
          <a:lstStyle/>
          <a:p>
            <a:pPr lvl="0" algn="ctr"/>
            <a:r>
              <a:rPr lang="en-US" sz="3200" dirty="0" smtClean="0">
                <a:solidFill>
                  <a:srgbClr val="000000"/>
                </a:solidFill>
              </a:rPr>
              <a:t>Payroll Detail Report with </a:t>
            </a:r>
          </a:p>
          <a:p>
            <a:pPr lvl="0" algn="ctr"/>
            <a:r>
              <a:rPr lang="en-US" sz="3200" dirty="0" smtClean="0">
                <a:solidFill>
                  <a:srgbClr val="000000"/>
                </a:solidFill>
              </a:rPr>
              <a:t>new hybrid (PPS and UCPath) Headings</a:t>
            </a:r>
            <a:endParaRPr lang="en-US" sz="28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1338554"/>
              </p:ext>
            </p:extLst>
          </p:nvPr>
        </p:nvGraphicFramePr>
        <p:xfrm>
          <a:off x="1771770" y="1713711"/>
          <a:ext cx="4772154" cy="4552571"/>
        </p:xfrm>
        <a:graphic>
          <a:graphicData uri="http://schemas.openxmlformats.org/drawingml/2006/table">
            <a:tbl>
              <a:tblPr/>
              <a:tblGrid>
                <a:gridCol w="2368786"/>
                <a:gridCol w="2403368"/>
              </a:tblGrid>
              <a:tr h="500907">
                <a:tc>
                  <a:txBody>
                    <a:bodyPr/>
                    <a:lstStyle/>
                    <a:p>
                      <a:pPr algn="ctr" fontAlgn="b"/>
                      <a:r>
                        <a:rPr lang="en-US" sz="1600" b="0" i="0" u="none" strike="noStrike" dirty="0">
                          <a:solidFill>
                            <a:srgbClr val="000000"/>
                          </a:solidFill>
                          <a:effectLst/>
                          <a:latin typeface="Calibri"/>
                        </a:rPr>
                        <a:t>ERS 10.12 Previous version</a:t>
                      </a:r>
                      <a:br>
                        <a:rPr lang="en-US" sz="1600" b="0" i="0" u="none" strike="noStrike" dirty="0">
                          <a:solidFill>
                            <a:srgbClr val="000000"/>
                          </a:solidFill>
                          <a:effectLst/>
                          <a:latin typeface="Calibri"/>
                        </a:rPr>
                      </a:br>
                      <a:r>
                        <a:rPr lang="en-US" sz="1600" b="0" i="0" u="none" strike="noStrike" dirty="0">
                          <a:solidFill>
                            <a:srgbClr val="000000"/>
                          </a:solidFill>
                          <a:effectLst/>
                          <a:latin typeface="Calibri"/>
                        </a:rPr>
                        <a:t>Headers / Columns</a:t>
                      </a:r>
                    </a:p>
                  </a:txBody>
                  <a:tcPr marL="9389" marR="9389" marT="938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ERS 11.0 New version</a:t>
                      </a:r>
                      <a:br>
                        <a:rPr lang="en-US" sz="1600" b="0" i="0" u="none" strike="noStrike" dirty="0">
                          <a:solidFill>
                            <a:srgbClr val="000000"/>
                          </a:solidFill>
                          <a:effectLst/>
                          <a:latin typeface="Calibri"/>
                        </a:rPr>
                      </a:br>
                      <a:r>
                        <a:rPr lang="en-US" sz="1600" b="0" i="0" u="none" strike="noStrike" dirty="0">
                          <a:solidFill>
                            <a:srgbClr val="000000"/>
                          </a:solidFill>
                          <a:effectLst/>
                          <a:latin typeface="Calibri"/>
                        </a:rPr>
                        <a:t>Headers / Columns</a:t>
                      </a:r>
                    </a:p>
                  </a:txBody>
                  <a:tcPr marL="9389" marR="9389" marT="9389"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50454">
                <a:tc>
                  <a:txBody>
                    <a:bodyPr/>
                    <a:lstStyle/>
                    <a:p>
                      <a:pPr algn="l" fontAlgn="b"/>
                      <a:r>
                        <a:rPr lang="en-US" sz="1600" b="0" i="0" u="none" strike="noStrike" dirty="0">
                          <a:solidFill>
                            <a:srgbClr val="000000"/>
                          </a:solidFill>
                          <a:effectLst/>
                          <a:latin typeface="Calibri"/>
                        </a:rPr>
                        <a:t>Pay Period</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Pay Period</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Pay Cycle Code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Pay Cycle Code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FAU</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FAU</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dirty="0">
                          <a:solidFill>
                            <a:srgbClr val="000000"/>
                          </a:solidFill>
                          <a:effectLst/>
                          <a:latin typeface="Calibri"/>
                        </a:rPr>
                        <a:t>DOS Code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Earn / DOS</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dirty="0">
                          <a:solidFill>
                            <a:srgbClr val="000000"/>
                          </a:solidFill>
                          <a:effectLst/>
                          <a:latin typeface="Calibri"/>
                        </a:rPr>
                        <a:t>Trans Code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Restate / Trans</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Title Code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Job / Title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Pay Rate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Comp / Pay Rate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dirty="0">
                          <a:solidFill>
                            <a:srgbClr val="000000"/>
                          </a:solidFill>
                          <a:effectLst/>
                          <a:latin typeface="Calibri"/>
                        </a:rPr>
                        <a:t>Rate Type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Basis / Type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600" b="0" i="0" u="none" strike="noStrike" dirty="0">
                          <a:solidFill>
                            <a:srgbClr val="000000"/>
                          </a:solidFill>
                          <a:effectLst/>
                          <a:latin typeface="Calibri"/>
                        </a:rPr>
                        <a:t>Pay Amount</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Paid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Paid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Derived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Derived Effort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Weighted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Weighted Effort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 </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600" b="0" i="0" u="none" strike="noStrike" dirty="0">
                          <a:solidFill>
                            <a:srgbClr val="000000"/>
                          </a:solidFill>
                          <a:effectLst/>
                          <a:latin typeface="Calibri"/>
                        </a:rPr>
                        <a:t>OTC </a:t>
                      </a:r>
                      <a:r>
                        <a:rPr lang="en-US" sz="1600" b="0" i="0" u="none" strike="noStrike" dirty="0" err="1">
                          <a:solidFill>
                            <a:srgbClr val="000000"/>
                          </a:solidFill>
                          <a:effectLst/>
                          <a:latin typeface="Calibri"/>
                        </a:rPr>
                        <a:t>Ind</a:t>
                      </a:r>
                      <a:endParaRPr lang="en-US" sz="1600" b="0" i="0" u="none" strike="noStrike" dirty="0">
                        <a:solidFill>
                          <a:srgbClr val="000000"/>
                        </a:solidFill>
                        <a:effectLst/>
                        <a:latin typeface="Calibri"/>
                      </a:endParaRP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Pay Category</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Pay Cat</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Time Code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Time Code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528">
                <a:tc>
                  <a:txBody>
                    <a:bodyPr/>
                    <a:lstStyle/>
                    <a:p>
                      <a:pPr algn="l" fontAlgn="b"/>
                      <a:r>
                        <a:rPr lang="en-US" sz="1600" b="0" i="0" u="none" strike="noStrike">
                          <a:solidFill>
                            <a:srgbClr val="000000"/>
                          </a:solidFill>
                          <a:effectLst/>
                          <a:latin typeface="Calibri"/>
                        </a:rPr>
                        <a:t>Pay Cycle End Date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Pay Cycle End Date</a:t>
                      </a:r>
                    </a:p>
                  </a:txBody>
                  <a:tcPr marL="9389" marR="9389" marT="9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3987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8" y="284669"/>
            <a:ext cx="8386549" cy="1077218"/>
          </a:xfrm>
          <a:prstGeom prst="rect">
            <a:avLst/>
          </a:prstGeom>
        </p:spPr>
        <p:txBody>
          <a:bodyPr wrap="square">
            <a:spAutoFit/>
          </a:bodyPr>
          <a:lstStyle/>
          <a:p>
            <a:pPr lvl="0" algn="ctr"/>
            <a:r>
              <a:rPr lang="en-US" sz="3200" dirty="0" smtClean="0">
                <a:solidFill>
                  <a:srgbClr val="000000"/>
                </a:solidFill>
              </a:rPr>
              <a:t>Payroll Detail Report with </a:t>
            </a:r>
          </a:p>
          <a:p>
            <a:pPr lvl="0" algn="ctr"/>
            <a:r>
              <a:rPr lang="en-US" sz="3200" dirty="0" smtClean="0">
                <a:solidFill>
                  <a:srgbClr val="000000"/>
                </a:solidFill>
              </a:rPr>
              <a:t>new hybrid (PPS and UCPath) Headings</a:t>
            </a:r>
            <a:endParaRPr lang="en-US" sz="2800" dirty="0">
              <a:solidFill>
                <a:srgbClr val="000000"/>
              </a:solidFill>
            </a:endParaRP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43" y="4970266"/>
            <a:ext cx="8873184" cy="1300880"/>
          </a:xfrm>
          <a:prstGeom prst="rect">
            <a:avLst/>
          </a:prstGeom>
          <a:noFill/>
          <a:ln w="285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43" y="2276813"/>
            <a:ext cx="8854187" cy="2124590"/>
          </a:xfrm>
          <a:prstGeom prst="rect">
            <a:avLst/>
          </a:prstGeom>
          <a:noFill/>
          <a:ln w="285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6109" y="1907481"/>
            <a:ext cx="1271593" cy="369332"/>
          </a:xfrm>
          <a:prstGeom prst="rect">
            <a:avLst/>
          </a:prstGeom>
          <a:noFill/>
        </p:spPr>
        <p:txBody>
          <a:bodyPr wrap="square" rtlCol="0">
            <a:spAutoFit/>
          </a:bodyPr>
          <a:lstStyle/>
          <a:p>
            <a:r>
              <a:rPr lang="en-US" dirty="0" smtClean="0"/>
              <a:t>ERS 11.0</a:t>
            </a:r>
            <a:endParaRPr lang="en-US" dirty="0"/>
          </a:p>
        </p:txBody>
      </p:sp>
      <p:sp>
        <p:nvSpPr>
          <p:cNvPr id="11" name="TextBox 10"/>
          <p:cNvSpPr txBox="1"/>
          <p:nvPr/>
        </p:nvSpPr>
        <p:spPr>
          <a:xfrm>
            <a:off x="246110" y="4588925"/>
            <a:ext cx="2879028" cy="369332"/>
          </a:xfrm>
          <a:prstGeom prst="rect">
            <a:avLst/>
          </a:prstGeom>
          <a:noFill/>
        </p:spPr>
        <p:txBody>
          <a:bodyPr wrap="square" rtlCol="0">
            <a:spAutoFit/>
          </a:bodyPr>
          <a:lstStyle/>
          <a:p>
            <a:r>
              <a:rPr lang="en-US" dirty="0" smtClean="0"/>
              <a:t>ERS 10.12 and previous</a:t>
            </a:r>
            <a:endParaRPr lang="en-US" dirty="0"/>
          </a:p>
        </p:txBody>
      </p:sp>
      <p:sp>
        <p:nvSpPr>
          <p:cNvPr id="13" name="TextBox 12"/>
          <p:cNvSpPr txBox="1"/>
          <p:nvPr/>
        </p:nvSpPr>
        <p:spPr>
          <a:xfrm>
            <a:off x="5087449" y="3443871"/>
            <a:ext cx="972922" cy="307777"/>
          </a:xfrm>
          <a:prstGeom prst="rect">
            <a:avLst/>
          </a:prstGeom>
          <a:noFill/>
        </p:spPr>
        <p:txBody>
          <a:bodyPr wrap="square" rtlCol="0">
            <a:spAutoFit/>
          </a:bodyPr>
          <a:lstStyle/>
          <a:p>
            <a:r>
              <a:rPr lang="en-US" sz="1400" dirty="0" smtClean="0">
                <a:solidFill>
                  <a:srgbClr val="FF0000"/>
                </a:solidFill>
              </a:rPr>
              <a:t>New</a:t>
            </a:r>
            <a:endParaRPr lang="en-US" sz="1400" dirty="0">
              <a:solidFill>
                <a:srgbClr val="FF0000"/>
              </a:solidFill>
            </a:endParaRPr>
          </a:p>
        </p:txBody>
      </p:sp>
      <p:sp>
        <p:nvSpPr>
          <p:cNvPr id="21" name="TextBox 20"/>
          <p:cNvSpPr txBox="1"/>
          <p:nvPr/>
        </p:nvSpPr>
        <p:spPr>
          <a:xfrm>
            <a:off x="7197338" y="3443871"/>
            <a:ext cx="972922" cy="307777"/>
          </a:xfrm>
          <a:prstGeom prst="rect">
            <a:avLst/>
          </a:prstGeom>
          <a:noFill/>
        </p:spPr>
        <p:txBody>
          <a:bodyPr wrap="square" rtlCol="0">
            <a:spAutoFit/>
          </a:bodyPr>
          <a:lstStyle/>
          <a:p>
            <a:r>
              <a:rPr lang="en-US" sz="1400" dirty="0" smtClean="0">
                <a:solidFill>
                  <a:srgbClr val="FF0000"/>
                </a:solidFill>
              </a:rPr>
              <a:t>New</a:t>
            </a:r>
            <a:endParaRPr lang="en-US" sz="1400" dirty="0">
              <a:solidFill>
                <a:srgbClr val="FF0000"/>
              </a:solidFill>
            </a:endParaRPr>
          </a:p>
        </p:txBody>
      </p:sp>
    </p:spTree>
    <p:extLst>
      <p:ext uri="{BB962C8B-B14F-4D97-AF65-F5344CB8AC3E}">
        <p14:creationId xmlns:p14="http://schemas.microsoft.com/office/powerpoint/2010/main" val="368943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8" y="284669"/>
            <a:ext cx="8386549" cy="1077218"/>
          </a:xfrm>
          <a:prstGeom prst="rect">
            <a:avLst/>
          </a:prstGeom>
        </p:spPr>
        <p:txBody>
          <a:bodyPr wrap="square">
            <a:spAutoFit/>
          </a:bodyPr>
          <a:lstStyle/>
          <a:p>
            <a:pPr lvl="0" algn="ctr"/>
            <a:r>
              <a:rPr lang="en-US" sz="3200" dirty="0" smtClean="0">
                <a:solidFill>
                  <a:srgbClr val="000000"/>
                </a:solidFill>
              </a:rPr>
              <a:t>Payroll Detail Report with </a:t>
            </a:r>
          </a:p>
          <a:p>
            <a:pPr lvl="0" algn="ctr"/>
            <a:r>
              <a:rPr lang="en-US" sz="3200" dirty="0">
                <a:solidFill>
                  <a:srgbClr val="000000"/>
                </a:solidFill>
              </a:rPr>
              <a:t>H</a:t>
            </a:r>
            <a:r>
              <a:rPr lang="en-US" sz="3200" dirty="0" smtClean="0">
                <a:solidFill>
                  <a:srgbClr val="000000"/>
                </a:solidFill>
              </a:rPr>
              <a:t>ybrid (PPS and UCPath) Rollover Headings</a:t>
            </a:r>
            <a:endParaRPr lang="en-US" sz="2800" dirty="0">
              <a:solidFill>
                <a:srgbClr val="000000"/>
              </a:solidFill>
            </a:endParaRPr>
          </a:p>
        </p:txBody>
      </p:sp>
      <p:pic>
        <p:nvPicPr>
          <p:cNvPr id="4098" name="Picture 2" descr="image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4" y="2085726"/>
            <a:ext cx="9101675" cy="397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78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84775"/>
          </a:xfrm>
          <a:prstGeom prst="rect">
            <a:avLst/>
          </a:prstGeom>
        </p:spPr>
        <p:txBody>
          <a:bodyPr wrap="square">
            <a:spAutoFit/>
          </a:bodyPr>
          <a:lstStyle/>
          <a:p>
            <a:pPr lvl="0" algn="ctr"/>
            <a:r>
              <a:rPr lang="en-US" sz="3200" dirty="0" smtClean="0">
                <a:solidFill>
                  <a:srgbClr val="000000"/>
                </a:solidFill>
              </a:rPr>
              <a:t>Correction to Late Pay Bugs</a:t>
            </a:r>
            <a:endParaRPr lang="en-US" sz="2800" dirty="0">
              <a:solidFill>
                <a:srgbClr val="000000"/>
              </a:solidFill>
            </a:endParaRPr>
          </a:p>
        </p:txBody>
      </p:sp>
      <p:sp>
        <p:nvSpPr>
          <p:cNvPr id="5" name="TextBox 4"/>
          <p:cNvSpPr txBox="1"/>
          <p:nvPr/>
        </p:nvSpPr>
        <p:spPr>
          <a:xfrm>
            <a:off x="579075" y="894087"/>
            <a:ext cx="8006316" cy="5940088"/>
          </a:xfrm>
          <a:prstGeom prst="rect">
            <a:avLst/>
          </a:prstGeom>
          <a:noFill/>
        </p:spPr>
        <p:txBody>
          <a:bodyPr wrap="square" rtlCol="0">
            <a:spAutoFit/>
          </a:bodyPr>
          <a:lstStyle/>
          <a:p>
            <a:r>
              <a:rPr lang="en-US" sz="2000" dirty="0" smtClean="0">
                <a:solidFill>
                  <a:srgbClr val="000000"/>
                </a:solidFill>
              </a:rPr>
              <a:t>Correction #1 for processing unrecognized earnings:</a:t>
            </a:r>
          </a:p>
          <a:p>
            <a:r>
              <a:rPr lang="en-US" sz="2000" b="1" dirty="0">
                <a:solidFill>
                  <a:srgbClr val="000000"/>
                </a:solidFill>
              </a:rPr>
              <a:t>(Ticket EBE-90</a:t>
            </a:r>
            <a:r>
              <a:rPr lang="en-US" sz="2000" b="1" dirty="0" smtClean="0">
                <a:solidFill>
                  <a:srgbClr val="000000"/>
                </a:solidFill>
              </a:rPr>
              <a:t>)  Unrecognized </a:t>
            </a:r>
            <a:r>
              <a:rPr lang="en-US" sz="2000" b="1" dirty="0">
                <a:solidFill>
                  <a:srgbClr val="000000"/>
                </a:solidFill>
              </a:rPr>
              <a:t>earnings were cleared and the status changed to Open even though all the lines were </a:t>
            </a:r>
            <a:r>
              <a:rPr lang="en-US" sz="2000" b="1" dirty="0" smtClean="0">
                <a:solidFill>
                  <a:srgbClr val="000000"/>
                </a:solidFill>
              </a:rPr>
              <a:t>certified</a:t>
            </a:r>
            <a:endParaRPr lang="en-US" sz="2000" dirty="0" smtClean="0">
              <a:solidFill>
                <a:srgbClr val="000000"/>
              </a:solidFill>
            </a:endParaRPr>
          </a:p>
          <a:p>
            <a:endParaRPr lang="en-US" sz="2000" dirty="0" smtClean="0">
              <a:solidFill>
                <a:srgbClr val="000000"/>
              </a:solidFill>
            </a:endParaRPr>
          </a:p>
          <a:p>
            <a:r>
              <a:rPr lang="en-US" sz="2000" u="sng" dirty="0" smtClean="0">
                <a:solidFill>
                  <a:srgbClr val="000000"/>
                </a:solidFill>
              </a:rPr>
              <a:t>Added to ERS 11.0 as new requirement</a:t>
            </a:r>
            <a:r>
              <a:rPr lang="en-US" sz="2000" dirty="0" smtClean="0">
                <a:solidFill>
                  <a:srgbClr val="000000"/>
                </a:solidFill>
              </a:rPr>
              <a:t> </a:t>
            </a:r>
          </a:p>
          <a:p>
            <a:r>
              <a:rPr lang="en-US" sz="2000" dirty="0">
                <a:solidFill>
                  <a:srgbClr val="000000"/>
                </a:solidFill>
              </a:rPr>
              <a:t>In the case of an unrecognized earning and a previously certified effort report: </a:t>
            </a:r>
            <a:r>
              <a:rPr lang="en-US" sz="2000" dirty="0" smtClean="0">
                <a:solidFill>
                  <a:srgbClr val="000000"/>
                </a:solidFill>
              </a:rPr>
              <a:t>If the unrecognized </a:t>
            </a:r>
            <a:r>
              <a:rPr lang="en-US" sz="2000" dirty="0">
                <a:solidFill>
                  <a:srgbClr val="000000"/>
                </a:solidFill>
              </a:rPr>
              <a:t>earning becomes recognized (because the matching FAU has been added to the FS table) </a:t>
            </a:r>
            <a:r>
              <a:rPr lang="en-US" sz="2000" dirty="0" smtClean="0">
                <a:solidFill>
                  <a:srgbClr val="000000"/>
                </a:solidFill>
              </a:rPr>
              <a:t>and is applied by ERS below </a:t>
            </a:r>
            <a:r>
              <a:rPr lang="en-US" sz="2000" dirty="0">
                <a:solidFill>
                  <a:srgbClr val="000000"/>
                </a:solidFill>
              </a:rPr>
              <a:t>the line as an ‘excluded’ earning (not effort bearing), there </a:t>
            </a:r>
            <a:r>
              <a:rPr lang="en-US" sz="2000" dirty="0" smtClean="0">
                <a:solidFill>
                  <a:srgbClr val="000000"/>
                </a:solidFill>
              </a:rPr>
              <a:t>should be </a:t>
            </a:r>
            <a:r>
              <a:rPr lang="en-US" sz="2000" dirty="0">
                <a:solidFill>
                  <a:srgbClr val="000000"/>
                </a:solidFill>
              </a:rPr>
              <a:t>no change to the certification </a:t>
            </a:r>
            <a:r>
              <a:rPr lang="en-US" sz="2000" dirty="0" smtClean="0">
                <a:solidFill>
                  <a:srgbClr val="000000"/>
                </a:solidFill>
              </a:rPr>
              <a:t>– i.e., the </a:t>
            </a:r>
            <a:r>
              <a:rPr lang="en-US" sz="2000" dirty="0">
                <a:solidFill>
                  <a:srgbClr val="000000"/>
                </a:solidFill>
              </a:rPr>
              <a:t>report should stay certified.</a:t>
            </a:r>
          </a:p>
          <a:p>
            <a:endParaRPr lang="en-US" sz="2000" dirty="0" smtClean="0">
              <a:solidFill>
                <a:srgbClr val="000000"/>
              </a:solidFill>
            </a:endParaRPr>
          </a:p>
          <a:p>
            <a:r>
              <a:rPr lang="en-US" sz="2000" i="1" dirty="0" smtClean="0">
                <a:solidFill>
                  <a:srgbClr val="000000"/>
                </a:solidFill>
              </a:rPr>
              <a:t>(Previously existing requirements)  </a:t>
            </a:r>
          </a:p>
          <a:p>
            <a:r>
              <a:rPr lang="en-US" sz="2000" i="1" dirty="0" smtClean="0">
                <a:solidFill>
                  <a:srgbClr val="000000"/>
                </a:solidFill>
              </a:rPr>
              <a:t>If the earning </a:t>
            </a:r>
            <a:r>
              <a:rPr lang="en-US" sz="2000" i="1" dirty="0">
                <a:solidFill>
                  <a:srgbClr val="000000"/>
                </a:solidFill>
              </a:rPr>
              <a:t>becomes recognized </a:t>
            </a:r>
            <a:r>
              <a:rPr lang="en-US" sz="2000" i="1" dirty="0" smtClean="0">
                <a:solidFill>
                  <a:srgbClr val="000000"/>
                </a:solidFill>
              </a:rPr>
              <a:t>and the newly recognized earning is applied ‘above </a:t>
            </a:r>
            <a:r>
              <a:rPr lang="en-US" sz="2000" i="1" dirty="0">
                <a:solidFill>
                  <a:srgbClr val="000000"/>
                </a:solidFill>
              </a:rPr>
              <a:t>the </a:t>
            </a:r>
            <a:r>
              <a:rPr lang="en-US" sz="2000" i="1" dirty="0" smtClean="0">
                <a:solidFill>
                  <a:srgbClr val="000000"/>
                </a:solidFill>
              </a:rPr>
              <a:t>line’, </a:t>
            </a:r>
            <a:r>
              <a:rPr lang="en-US" sz="2000" i="1" dirty="0">
                <a:solidFill>
                  <a:srgbClr val="000000"/>
                </a:solidFill>
              </a:rPr>
              <a:t>the report should </a:t>
            </a:r>
            <a:r>
              <a:rPr lang="en-US" sz="2000" i="1" dirty="0" smtClean="0">
                <a:solidFill>
                  <a:srgbClr val="000000"/>
                </a:solidFill>
              </a:rPr>
              <a:t>remain certified as long as the earning applied keeps the report within a 1% tolerance.  The report should reissue </a:t>
            </a:r>
            <a:r>
              <a:rPr lang="en-US" sz="2000" i="1" dirty="0">
                <a:solidFill>
                  <a:srgbClr val="000000"/>
                </a:solidFill>
              </a:rPr>
              <a:t>as long as there is more than a 1% change when </a:t>
            </a:r>
            <a:r>
              <a:rPr lang="en-US" sz="2000" i="1" dirty="0" smtClean="0">
                <a:solidFill>
                  <a:srgbClr val="000000"/>
                </a:solidFill>
              </a:rPr>
              <a:t>the earning </a:t>
            </a:r>
            <a:r>
              <a:rPr lang="en-US" sz="2000" i="1" dirty="0">
                <a:solidFill>
                  <a:srgbClr val="000000"/>
                </a:solidFill>
              </a:rPr>
              <a:t>is </a:t>
            </a:r>
            <a:r>
              <a:rPr lang="en-US" sz="2000" i="1" dirty="0" smtClean="0">
                <a:solidFill>
                  <a:srgbClr val="000000"/>
                </a:solidFill>
              </a:rPr>
              <a:t>applied. </a:t>
            </a:r>
          </a:p>
          <a:p>
            <a:endParaRPr lang="en-US" sz="2000" dirty="0">
              <a:solidFill>
                <a:srgbClr val="000000"/>
              </a:solidFill>
            </a:endParaRPr>
          </a:p>
        </p:txBody>
      </p:sp>
    </p:spTree>
    <p:extLst>
      <p:ext uri="{BB962C8B-B14F-4D97-AF65-F5344CB8AC3E}">
        <p14:creationId xmlns:p14="http://schemas.microsoft.com/office/powerpoint/2010/main" val="419766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59" y="309312"/>
            <a:ext cx="8386549" cy="584775"/>
          </a:xfrm>
          <a:prstGeom prst="rect">
            <a:avLst/>
          </a:prstGeom>
        </p:spPr>
        <p:txBody>
          <a:bodyPr wrap="square">
            <a:spAutoFit/>
          </a:bodyPr>
          <a:lstStyle/>
          <a:p>
            <a:pPr lvl="0" algn="ctr"/>
            <a:r>
              <a:rPr lang="en-US" sz="3200" dirty="0" smtClean="0">
                <a:solidFill>
                  <a:srgbClr val="000000"/>
                </a:solidFill>
              </a:rPr>
              <a:t>Correction to Late Pay Bugs (Cont.)</a:t>
            </a:r>
            <a:endParaRPr lang="en-US" sz="2800" dirty="0">
              <a:solidFill>
                <a:srgbClr val="000000"/>
              </a:solidFill>
            </a:endParaRPr>
          </a:p>
        </p:txBody>
      </p:sp>
      <p:sp>
        <p:nvSpPr>
          <p:cNvPr id="5" name="TextBox 4"/>
          <p:cNvSpPr txBox="1"/>
          <p:nvPr/>
        </p:nvSpPr>
        <p:spPr>
          <a:xfrm>
            <a:off x="579075" y="894087"/>
            <a:ext cx="8006316" cy="2246769"/>
          </a:xfrm>
          <a:prstGeom prst="rect">
            <a:avLst/>
          </a:prstGeom>
          <a:noFill/>
        </p:spPr>
        <p:txBody>
          <a:bodyPr wrap="square" rtlCol="0">
            <a:spAutoFit/>
          </a:bodyPr>
          <a:lstStyle/>
          <a:p>
            <a:r>
              <a:rPr lang="en-US" sz="2000" dirty="0" smtClean="0">
                <a:solidFill>
                  <a:srgbClr val="000000"/>
                </a:solidFill>
              </a:rPr>
              <a:t>Correction #2 – Set status to ‘Exception’ when percentage is negative </a:t>
            </a:r>
          </a:p>
          <a:p>
            <a:r>
              <a:rPr lang="en-US" sz="2000" b="1" dirty="0" smtClean="0">
                <a:solidFill>
                  <a:srgbClr val="000000"/>
                </a:solidFill>
              </a:rPr>
              <a:t>(</a:t>
            </a:r>
            <a:r>
              <a:rPr lang="en-US" sz="2000" b="1" dirty="0">
                <a:solidFill>
                  <a:srgbClr val="000000"/>
                </a:solidFill>
              </a:rPr>
              <a:t>Ticket </a:t>
            </a:r>
            <a:r>
              <a:rPr lang="en-US" sz="2000" b="1" dirty="0" smtClean="0">
                <a:solidFill>
                  <a:srgbClr val="000000"/>
                </a:solidFill>
              </a:rPr>
              <a:t>EBE-95) </a:t>
            </a:r>
            <a:r>
              <a:rPr lang="en-US" sz="2000" b="1" dirty="0">
                <a:solidFill>
                  <a:srgbClr val="000000"/>
                </a:solidFill>
              </a:rPr>
              <a:t>Negative Percent due to an overpayment credit on a federal project</a:t>
            </a:r>
          </a:p>
          <a:p>
            <a:endParaRPr lang="en-US" sz="2000" dirty="0" smtClean="0">
              <a:solidFill>
                <a:srgbClr val="000000"/>
              </a:solidFill>
            </a:endParaRPr>
          </a:p>
          <a:p>
            <a:r>
              <a:rPr lang="en-US" sz="2000" dirty="0" smtClean="0">
                <a:solidFill>
                  <a:srgbClr val="000000"/>
                </a:solidFill>
              </a:rPr>
              <a:t>ERS had incorrectly assigned a status of ‘Not Required’ to an effort report.</a:t>
            </a:r>
          </a:p>
          <a:p>
            <a:endParaRPr lang="en-US" sz="2000" dirty="0">
              <a:solidFill>
                <a:srgbClr val="000000"/>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05028" y="2552398"/>
            <a:ext cx="5448935" cy="4057015"/>
          </a:xfrm>
          <a:prstGeom prst="rect">
            <a:avLst/>
          </a:prstGeom>
          <a:noFill/>
        </p:spPr>
      </p:pic>
    </p:spTree>
    <p:extLst>
      <p:ext uri="{BB962C8B-B14F-4D97-AF65-F5344CB8AC3E}">
        <p14:creationId xmlns:p14="http://schemas.microsoft.com/office/powerpoint/2010/main" val="179184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A5439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lowing test tubes design template">
  <a:themeElements>
    <a:clrScheme name="Office Them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Office Them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Office Them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Office Them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ffice Them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Office Them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Office Them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Office Them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53E2203E81154EB0BFC1C0FF412C06" ma:contentTypeVersion="2" ma:contentTypeDescription="Create a new document." ma:contentTypeScope="" ma:versionID="c8a3e7e4445030128970b71c1f5aa339">
  <xsd:schema xmlns:xsd="http://www.w3.org/2001/XMLSchema" xmlns:xs="http://www.w3.org/2001/XMLSchema" xmlns:p="http://schemas.microsoft.com/office/2006/metadata/properties" xmlns:ns2="5a3fdf32-bbad-410a-b2fd-ea139952918d" xmlns:ns3="35c59baa-c26b-409f-9928-8bdd71ffc512" targetNamespace="http://schemas.microsoft.com/office/2006/metadata/properties" ma:root="true" ma:fieldsID="c6d2ca5e182d8f0e6f84445de7d20564" ns2:_="" ns3:_="">
    <xsd:import namespace="5a3fdf32-bbad-410a-b2fd-ea139952918d"/>
    <xsd:import namespace="35c59baa-c26b-409f-9928-8bdd71ffc512"/>
    <xsd:element name="properties">
      <xsd:complexType>
        <xsd:sequence>
          <xsd:element name="documentManagement">
            <xsd:complexType>
              <xsd:all>
                <xsd:element ref="ns2:OE_x0020_Archive" minOccurs="0"/>
                <xsd:element ref="ns3: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fdf32-bbad-410a-b2fd-ea139952918d" elementFormDefault="qualified">
    <xsd:import namespace="http://schemas.microsoft.com/office/2006/documentManagement/types"/>
    <xsd:import namespace="http://schemas.microsoft.com/office/infopath/2007/PartnerControls"/>
    <xsd:element name="OE_x0020_Archive" ma:index="8" nillable="true" ma:displayName="OE Archive" ma:format="Dropdown" ma:internalName="OE_x0020_Archive">
      <xsd:simpleType>
        <xsd:restriction base="dms:Choice">
          <xsd:enumeration value="Plan booklets/mailers"/>
          <xsd:enumeration value="CHRO memos"/>
          <xsd:enumeration value="Rate charts"/>
          <xsd:enumeration value="Cheat sheets"/>
        </xsd:restriction>
      </xsd:simpleType>
    </xsd:element>
  </xsd:schema>
  <xsd:schema xmlns:xsd="http://www.w3.org/2001/XMLSchema" xmlns:xs="http://www.w3.org/2001/XMLSchema" xmlns:dms="http://schemas.microsoft.com/office/2006/documentManagement/types" xmlns:pc="http://schemas.microsoft.com/office/infopath/2007/PartnerControls" targetNamespace="35c59baa-c26b-409f-9928-8bdd71ffc512" elementFormDefault="qualified">
    <xsd:import namespace="http://schemas.microsoft.com/office/2006/documentManagement/types"/>
    <xsd:import namespace="http://schemas.microsoft.com/office/infopath/2007/PartnerControls"/>
    <xsd:element name="Year" ma:index="9" nillable="true" ma:displayName="Year" ma:internalName="Year">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35c59baa-c26b-409f-9928-8bdd71ffc512" xsi:nil="true"/>
    <OE_x0020_Archive xmlns="5a3fdf32-bbad-410a-b2fd-ea139952918d" xsi:nil="true"/>
  </documentManagement>
</p:properties>
</file>

<file path=customXml/itemProps1.xml><?xml version="1.0" encoding="utf-8"?>
<ds:datastoreItem xmlns:ds="http://schemas.openxmlformats.org/officeDocument/2006/customXml" ds:itemID="{2A418AD5-7D76-4476-96CB-47D3F5882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fdf32-bbad-410a-b2fd-ea139952918d"/>
    <ds:schemaRef ds:uri="35c59baa-c26b-409f-9928-8bdd71ffc5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B79AAB-5A76-4A08-96E7-9BBDD19B358A}">
  <ds:schemaRefs>
    <ds:schemaRef ds:uri="http://schemas.microsoft.com/sharepoint/v3/contenttype/forms"/>
  </ds:schemaRefs>
</ds:datastoreItem>
</file>

<file path=customXml/itemProps3.xml><?xml version="1.0" encoding="utf-8"?>
<ds:datastoreItem xmlns:ds="http://schemas.openxmlformats.org/officeDocument/2006/customXml" ds:itemID="{47DFC619-167E-4CFF-93E0-7566C1E207A3}">
  <ds:schemaRefs>
    <ds:schemaRef ds:uri="http://schemas.microsoft.com/office/2006/metadata/properties"/>
    <ds:schemaRef ds:uri="http://schemas.microsoft.com/office/infopath/2007/PartnerControls"/>
    <ds:schemaRef ds:uri="http://purl.org/dc/elements/1.1/"/>
    <ds:schemaRef ds:uri="http://purl.org/dc/terms/"/>
    <ds:schemaRef ds:uri="35c59baa-c26b-409f-9928-8bdd71ffc512"/>
    <ds:schemaRef ds:uri="http://schemas.microsoft.com/office/2006/documentManagement/types"/>
    <ds:schemaRef ds:uri="http://purl.org/dc/dcmitype/"/>
    <ds:schemaRef ds:uri="http://www.w3.org/XML/1998/namespace"/>
    <ds:schemaRef ds:uri="http://schemas.openxmlformats.org/package/2006/metadata/core-properties"/>
    <ds:schemaRef ds:uri="5a3fdf32-bbad-410a-b2fd-ea139952918d"/>
  </ds:schemaRefs>
</ds:datastoreItem>
</file>

<file path=docProps/app.xml><?xml version="1.0" encoding="utf-8"?>
<Properties xmlns="http://schemas.openxmlformats.org/officeDocument/2006/extended-properties" xmlns:vt="http://schemas.openxmlformats.org/officeDocument/2006/docPropsVTypes">
  <Template/>
  <TotalTime>12028</TotalTime>
  <Words>2422</Words>
  <Application>Microsoft Office PowerPoint</Application>
  <PresentationFormat>On-screen Show (4:3)</PresentationFormat>
  <Paragraphs>508</Paragraphs>
  <Slides>32</Slides>
  <Notes>30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Glowing test tubes design template</vt:lpstr>
      <vt:lpstr>ERS v11.0 is live at UCLA on May 21,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FIsaacso</cp:lastModifiedBy>
  <cp:revision>770</cp:revision>
  <cp:lastPrinted>2018-05-23T16:36:55Z</cp:lastPrinted>
  <dcterms:created xsi:type="dcterms:W3CDTF">2016-08-18T16:25:07Z</dcterms:created>
  <dcterms:modified xsi:type="dcterms:W3CDTF">2018-05-23T16:37:16Z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0x0101000453E2203E81154EB0BFC1C0FF412C06</vt:lpwstr>
  </property>
</Properties>
</file>